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54"/>
  </p:notesMasterIdLst>
  <p:sldIdLst>
    <p:sldId id="505" r:id="rId5"/>
    <p:sldId id="483" r:id="rId6"/>
    <p:sldId id="555" r:id="rId7"/>
    <p:sldId id="563" r:id="rId8"/>
    <p:sldId id="560" r:id="rId9"/>
    <p:sldId id="525" r:id="rId10"/>
    <p:sldId id="528" r:id="rId11"/>
    <p:sldId id="529" r:id="rId12"/>
    <p:sldId id="530" r:id="rId13"/>
    <p:sldId id="531" r:id="rId14"/>
    <p:sldId id="532" r:id="rId15"/>
    <p:sldId id="533" r:id="rId16"/>
    <p:sldId id="519" r:id="rId17"/>
    <p:sldId id="493" r:id="rId18"/>
    <p:sldId id="518" r:id="rId19"/>
    <p:sldId id="520" r:id="rId20"/>
    <p:sldId id="521" r:id="rId21"/>
    <p:sldId id="522" r:id="rId22"/>
    <p:sldId id="527" r:id="rId23"/>
    <p:sldId id="523" r:id="rId24"/>
    <p:sldId id="562" r:id="rId25"/>
    <p:sldId id="561" r:id="rId26"/>
    <p:sldId id="441" r:id="rId27"/>
    <p:sldId id="556" r:id="rId28"/>
    <p:sldId id="526" r:id="rId29"/>
    <p:sldId id="534" r:id="rId30"/>
    <p:sldId id="535" r:id="rId31"/>
    <p:sldId id="536" r:id="rId32"/>
    <p:sldId id="486" r:id="rId33"/>
    <p:sldId id="542" r:id="rId34"/>
    <p:sldId id="537" r:id="rId35"/>
    <p:sldId id="538" r:id="rId36"/>
    <p:sldId id="539" r:id="rId37"/>
    <p:sldId id="543" r:id="rId38"/>
    <p:sldId id="540" r:id="rId39"/>
    <p:sldId id="544" r:id="rId40"/>
    <p:sldId id="546" r:id="rId41"/>
    <p:sldId id="545" r:id="rId42"/>
    <p:sldId id="547" r:id="rId43"/>
    <p:sldId id="548" r:id="rId44"/>
    <p:sldId id="549" r:id="rId45"/>
    <p:sldId id="550" r:id="rId46"/>
    <p:sldId id="524" r:id="rId47"/>
    <p:sldId id="511" r:id="rId48"/>
    <p:sldId id="558" r:id="rId49"/>
    <p:sldId id="559" r:id="rId50"/>
    <p:sldId id="552" r:id="rId51"/>
    <p:sldId id="553" r:id="rId52"/>
    <p:sldId id="557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EEE94F3-6BDB-4B09-9FE3-02FF493FAB6D}">
          <p14:sldIdLst>
            <p14:sldId id="505"/>
            <p14:sldId id="483"/>
            <p14:sldId id="555"/>
            <p14:sldId id="563"/>
            <p14:sldId id="560"/>
            <p14:sldId id="525"/>
            <p14:sldId id="528"/>
            <p14:sldId id="529"/>
            <p14:sldId id="530"/>
            <p14:sldId id="531"/>
            <p14:sldId id="532"/>
            <p14:sldId id="533"/>
            <p14:sldId id="519"/>
            <p14:sldId id="493"/>
            <p14:sldId id="518"/>
            <p14:sldId id="520"/>
            <p14:sldId id="521"/>
            <p14:sldId id="522"/>
            <p14:sldId id="527"/>
            <p14:sldId id="523"/>
            <p14:sldId id="562"/>
            <p14:sldId id="561"/>
            <p14:sldId id="441"/>
            <p14:sldId id="556"/>
            <p14:sldId id="526"/>
            <p14:sldId id="534"/>
            <p14:sldId id="535"/>
            <p14:sldId id="536"/>
            <p14:sldId id="486"/>
            <p14:sldId id="542"/>
            <p14:sldId id="537"/>
            <p14:sldId id="538"/>
            <p14:sldId id="539"/>
            <p14:sldId id="543"/>
            <p14:sldId id="540"/>
            <p14:sldId id="544"/>
            <p14:sldId id="546"/>
            <p14:sldId id="545"/>
            <p14:sldId id="547"/>
            <p14:sldId id="548"/>
            <p14:sldId id="549"/>
            <p14:sldId id="550"/>
            <p14:sldId id="524"/>
            <p14:sldId id="511"/>
            <p14:sldId id="558"/>
            <p14:sldId id="559"/>
            <p14:sldId id="552"/>
            <p14:sldId id="553"/>
            <p14:sldId id="5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Browning" initials="DB" lastIdx="1" clrIdx="0">
    <p:extLst>
      <p:ext uri="{19B8F6BF-5375-455C-9EA6-DF929625EA0E}">
        <p15:presenceInfo xmlns:p15="http://schemas.microsoft.com/office/powerpoint/2012/main" userId="Daniel Browni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CC6600"/>
    <a:srgbClr val="FF9900"/>
    <a:srgbClr val="008000"/>
    <a:srgbClr val="FF3300"/>
    <a:srgbClr val="800080"/>
    <a:srgbClr val="006600"/>
    <a:srgbClr val="A40000"/>
    <a:srgbClr val="FF0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587" autoAdjust="0"/>
  </p:normalViewPr>
  <p:slideViewPr>
    <p:cSldViewPr snapToGrid="0">
      <p:cViewPr varScale="1">
        <p:scale>
          <a:sx n="70" d="100"/>
          <a:sy n="70" d="100"/>
        </p:scale>
        <p:origin x="10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Browning" userId="50d8ac23-3a24-442f-9d01-b6b58f033434" providerId="ADAL" clId="{442ADDCC-484A-4A5A-837D-C3E880D87797}"/>
    <pc:docChg chg="modSld">
      <pc:chgData name="Daniel Browning" userId="50d8ac23-3a24-442f-9d01-b6b58f033434" providerId="ADAL" clId="{442ADDCC-484A-4A5A-837D-C3E880D87797}" dt="2023-09-06T17:24:27.847" v="0" actId="2165"/>
      <pc:docMkLst>
        <pc:docMk/>
      </pc:docMkLst>
      <pc:sldChg chg="modSp">
        <pc:chgData name="Daniel Browning" userId="50d8ac23-3a24-442f-9d01-b6b58f033434" providerId="ADAL" clId="{442ADDCC-484A-4A5A-837D-C3E880D87797}" dt="2023-09-06T17:24:27.847" v="0" actId="2165"/>
        <pc:sldMkLst>
          <pc:docMk/>
          <pc:sldMk cId="3969607838" sldId="560"/>
        </pc:sldMkLst>
        <pc:graphicFrameChg chg="modGraphic">
          <ac:chgData name="Daniel Browning" userId="50d8ac23-3a24-442f-9d01-b6b58f033434" providerId="ADAL" clId="{442ADDCC-484A-4A5A-837D-C3E880D87797}" dt="2023-09-06T17:24:27.847" v="0" actId="2165"/>
          <ac:graphicFrameMkLst>
            <pc:docMk/>
            <pc:sldMk cId="3969607838" sldId="560"/>
            <ac:graphicFrameMk id="2" creationId="{3C609D5C-2F4E-47D6-8491-BE674B65352F}"/>
          </ac:graphicFrameMkLst>
        </pc:graphicFrameChg>
      </pc:sldChg>
    </pc:docChg>
  </pc:docChgLst>
  <pc:docChgLst>
    <pc:chgData name="Daniel Browning" userId="50d8ac23-3a24-442f-9d01-b6b58f033434" providerId="ADAL" clId="{4D04FA45-99F3-48D9-836F-AE882CEEEAA9}"/>
    <pc:docChg chg="addSld delSld modSld sldOrd modSection">
      <pc:chgData name="Daniel Browning" userId="50d8ac23-3a24-442f-9d01-b6b58f033434" providerId="ADAL" clId="{4D04FA45-99F3-48D9-836F-AE882CEEEAA9}" dt="2023-09-13T14:13:19.338" v="556"/>
      <pc:docMkLst>
        <pc:docMk/>
      </pc:docMkLst>
      <pc:sldChg chg="del">
        <pc:chgData name="Daniel Browning" userId="50d8ac23-3a24-442f-9d01-b6b58f033434" providerId="ADAL" clId="{4D04FA45-99F3-48D9-836F-AE882CEEEAA9}" dt="2023-09-13T13:09:47.111" v="1" actId="2696"/>
        <pc:sldMkLst>
          <pc:docMk/>
          <pc:sldMk cId="3069939723" sldId="506"/>
        </pc:sldMkLst>
      </pc:sldChg>
      <pc:sldChg chg="del">
        <pc:chgData name="Daniel Browning" userId="50d8ac23-3a24-442f-9d01-b6b58f033434" providerId="ADAL" clId="{4D04FA45-99F3-48D9-836F-AE882CEEEAA9}" dt="2023-09-13T13:09:47.118" v="2" actId="2696"/>
        <pc:sldMkLst>
          <pc:docMk/>
          <pc:sldMk cId="2833292183" sldId="507"/>
        </pc:sldMkLst>
      </pc:sldChg>
      <pc:sldChg chg="del">
        <pc:chgData name="Daniel Browning" userId="50d8ac23-3a24-442f-9d01-b6b58f033434" providerId="ADAL" clId="{4D04FA45-99F3-48D9-836F-AE882CEEEAA9}" dt="2023-09-13T13:09:47.123" v="4" actId="2696"/>
        <pc:sldMkLst>
          <pc:docMk/>
          <pc:sldMk cId="3587440496" sldId="508"/>
        </pc:sldMkLst>
      </pc:sldChg>
      <pc:sldChg chg="del">
        <pc:chgData name="Daniel Browning" userId="50d8ac23-3a24-442f-9d01-b6b58f033434" providerId="ADAL" clId="{4D04FA45-99F3-48D9-836F-AE882CEEEAA9}" dt="2023-09-13T13:09:47.108" v="0" actId="2696"/>
        <pc:sldMkLst>
          <pc:docMk/>
          <pc:sldMk cId="635824903" sldId="509"/>
        </pc:sldMkLst>
      </pc:sldChg>
      <pc:sldChg chg="del">
        <pc:chgData name="Daniel Browning" userId="50d8ac23-3a24-442f-9d01-b6b58f033434" providerId="ADAL" clId="{4D04FA45-99F3-48D9-836F-AE882CEEEAA9}" dt="2023-09-13T13:09:47.122" v="3" actId="2696"/>
        <pc:sldMkLst>
          <pc:docMk/>
          <pc:sldMk cId="2987409450" sldId="510"/>
        </pc:sldMkLst>
      </pc:sldChg>
      <pc:sldChg chg="del">
        <pc:chgData name="Daniel Browning" userId="50d8ac23-3a24-442f-9d01-b6b58f033434" providerId="ADAL" clId="{4D04FA45-99F3-48D9-836F-AE882CEEEAA9}" dt="2023-09-13T13:09:50.927" v="5" actId="2696"/>
        <pc:sldMkLst>
          <pc:docMk/>
          <pc:sldMk cId="266019813" sldId="512"/>
        </pc:sldMkLst>
      </pc:sldChg>
      <pc:sldChg chg="ord">
        <pc:chgData name="Daniel Browning" userId="50d8ac23-3a24-442f-9d01-b6b58f033434" providerId="ADAL" clId="{4D04FA45-99F3-48D9-836F-AE882CEEEAA9}" dt="2023-09-13T13:15:32.465" v="7"/>
        <pc:sldMkLst>
          <pc:docMk/>
          <pc:sldMk cId="2672812891" sldId="519"/>
        </pc:sldMkLst>
      </pc:sldChg>
      <pc:sldChg chg="addSp modSp add ord modAnim">
        <pc:chgData name="Daniel Browning" userId="50d8ac23-3a24-442f-9d01-b6b58f033434" providerId="ADAL" clId="{4D04FA45-99F3-48D9-836F-AE882CEEEAA9}" dt="2023-09-13T14:13:19.338" v="556"/>
        <pc:sldMkLst>
          <pc:docMk/>
          <pc:sldMk cId="370381243" sldId="563"/>
        </pc:sldMkLst>
        <pc:spChg chg="add mod">
          <ac:chgData name="Daniel Browning" userId="50d8ac23-3a24-442f-9d01-b6b58f033434" providerId="ADAL" clId="{4D04FA45-99F3-48D9-836F-AE882CEEEAA9}" dt="2023-09-13T13:19:08.547" v="38" actId="6549"/>
          <ac:spMkLst>
            <pc:docMk/>
            <pc:sldMk cId="370381243" sldId="563"/>
            <ac:spMk id="2" creationId="{DA417554-F540-4099-90B0-A906F375DEBE}"/>
          </ac:spMkLst>
        </pc:spChg>
        <pc:spChg chg="add mod">
          <ac:chgData name="Daniel Browning" userId="50d8ac23-3a24-442f-9d01-b6b58f033434" providerId="ADAL" clId="{4D04FA45-99F3-48D9-836F-AE882CEEEAA9}" dt="2023-09-13T14:12:38.367" v="553" actId="20577"/>
          <ac:spMkLst>
            <pc:docMk/>
            <pc:sldMk cId="370381243" sldId="563"/>
            <ac:spMk id="3" creationId="{26D71DF0-1B46-43B1-945C-B9FAF8C9911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9012D-2EA4-4C9D-BD66-92BB142AB397}" type="datetimeFigureOut">
              <a:rPr lang="en-US" smtClean="0"/>
              <a:t>2023-09-13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9AF66-06CE-4649-8C34-1ADD10E6B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15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55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74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30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85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61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516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950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3378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065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627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594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5468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9358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3857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2524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2941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759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2417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155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2961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707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306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290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9674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83046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97862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71173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949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379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999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7764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6460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7762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61921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11885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84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5773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8425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7037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82873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5582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1181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6132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31400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741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48185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9AF66-06CE-4649-8C34-1ADD10E6BC7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77165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9AF66-06CE-4649-8C34-1ADD10E6BC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888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22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8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05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36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8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9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06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5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33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9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3CD93-02AC-4E72-A17F-8581BDC4B827}" type="datetimeFigureOut">
              <a:rPr lang="en-US" smtClean="0"/>
              <a:t>2023-09-13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94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707CE4-E787-4948-BB87-118A77327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98D2AA-E744-4531-8A34-B8A1236D8893}"/>
              </a:ext>
            </a:extLst>
          </p:cNvPr>
          <p:cNvSpPr txBox="1"/>
          <p:nvPr/>
        </p:nvSpPr>
        <p:spPr>
          <a:xfrm>
            <a:off x="2033962" y="2062280"/>
            <a:ext cx="83841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Near East, Egypt, and Mediterranean In the Iron Age</a:t>
            </a:r>
          </a:p>
        </p:txBody>
      </p:sp>
    </p:spTree>
    <p:extLst>
      <p:ext uri="{BB962C8B-B14F-4D97-AF65-F5344CB8AC3E}">
        <p14:creationId xmlns:p14="http://schemas.microsoft.com/office/powerpoint/2010/main" val="271768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499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Beginning of the Iron Age in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Near East, Egypt, &amp; E Mediterranean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(c. 1200-1000 </a:t>
            </a: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bce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83F824-3874-46D9-AFDA-B2ED494AC2E2}"/>
              </a:ext>
            </a:extLst>
          </p:cNvPr>
          <p:cNvSpPr/>
          <p:nvPr/>
        </p:nvSpPr>
        <p:spPr>
          <a:xfrm>
            <a:off x="875426" y="1672938"/>
            <a:ext cx="1052242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Disappearance/Reduction of Major Powers</a:t>
            </a:r>
            <a:endParaRPr lang="en-US" sz="12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Loss of International Contact/Trade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Luxury Items; women; </a:t>
            </a: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copper &amp; tin</a:t>
            </a:r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Lack of Text Sources: </a:t>
            </a:r>
            <a:r>
              <a:rPr 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public monuments, archives, diplomatic letters</a:t>
            </a:r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Rise of New 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28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States</a:t>
            </a:r>
            <a:r>
              <a:rPr lang="en-US" sz="24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(based on people groups) </a:t>
            </a:r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Regional Politics and Society </a:t>
            </a:r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Spread of 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New Technologies </a:t>
            </a:r>
            <a:r>
              <a:rPr lang="en-US" sz="28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. . Out of necessity?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Iron tools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Alphabetic writing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A8D178-A395-4C96-8CEC-779205C6809E}"/>
              </a:ext>
            </a:extLst>
          </p:cNvPr>
          <p:cNvSpPr/>
          <p:nvPr/>
        </p:nvSpPr>
        <p:spPr>
          <a:xfrm>
            <a:off x="3158837" y="5458589"/>
            <a:ext cx="90978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Iron more common everywhere; but required higher smelting temp </a:t>
            </a:r>
          </a:p>
          <a:p>
            <a:pPr lvl="4"/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Simpler, easier to learn without scribal schools</a:t>
            </a:r>
          </a:p>
        </p:txBody>
      </p:sp>
    </p:spTree>
    <p:extLst>
      <p:ext uri="{BB962C8B-B14F-4D97-AF65-F5344CB8AC3E}">
        <p14:creationId xmlns:p14="http://schemas.microsoft.com/office/powerpoint/2010/main" val="373392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417554-F540-4099-90B0-A906F375DEBE}"/>
              </a:ext>
            </a:extLst>
          </p:cNvPr>
          <p:cNvSpPr txBox="1"/>
          <p:nvPr/>
        </p:nvSpPr>
        <p:spPr>
          <a:xfrm>
            <a:off x="416559" y="226388"/>
            <a:ext cx="114401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Alphabetic Writing: A Primer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D71DF0-1B46-43B1-945C-B9FAF8C9911A}"/>
              </a:ext>
            </a:extLst>
          </p:cNvPr>
          <p:cNvSpPr/>
          <p:nvPr/>
        </p:nvSpPr>
        <p:spPr>
          <a:xfrm>
            <a:off x="416558" y="1214651"/>
            <a:ext cx="11440159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Alphabetic Writing </a:t>
            </a: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= symbol represents basic sound of human voice</a:t>
            </a:r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Earliest Alphabet:</a:t>
            </a:r>
          </a:p>
          <a:p>
            <a:pPr marL="914400" lvl="1" indent="-4572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Represents a West Semitic language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(like Hebrew, Aramaic, Canaanite)</a:t>
            </a:r>
          </a:p>
          <a:p>
            <a:pPr marL="914400" lvl="1" indent="-4572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Based signs on Egyptian hieroglyphic system</a:t>
            </a:r>
          </a:p>
          <a:p>
            <a:pPr marL="914400" lvl="1" indent="-4572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Began with informal carvings &amp; graffiti by laypersons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(not trained scribes)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First evidence from mining camps, desert wadis, Sinai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How it worked . . . </a:t>
            </a:r>
          </a:p>
        </p:txBody>
      </p:sp>
    </p:spTree>
    <p:extLst>
      <p:ext uri="{BB962C8B-B14F-4D97-AF65-F5344CB8AC3E}">
        <p14:creationId xmlns:p14="http://schemas.microsoft.com/office/powerpoint/2010/main" val="37038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3C609D5C-2F4E-47D6-8491-BE674B653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40094"/>
              </p:ext>
            </p:extLst>
          </p:nvPr>
        </p:nvGraphicFramePr>
        <p:xfrm>
          <a:off x="416559" y="1132380"/>
          <a:ext cx="11440160" cy="3017520"/>
        </p:xfrm>
        <a:graphic>
          <a:graphicData uri="http://schemas.openxmlformats.org/drawingml/2006/table">
            <a:tbl>
              <a:tblPr firstRow="1">
                <a:noFill/>
                <a:tableStyleId>{5C22544A-7EE6-4342-B048-85BDC9FD1C3A}</a:tableStyleId>
              </a:tblPr>
              <a:tblGrid>
                <a:gridCol w="1002807">
                  <a:extLst>
                    <a:ext uri="{9D8B030D-6E8A-4147-A177-3AD203B41FA5}">
                      <a16:colId xmlns:a16="http://schemas.microsoft.com/office/drawing/2014/main" val="1091968413"/>
                    </a:ext>
                  </a:extLst>
                </a:gridCol>
                <a:gridCol w="1220594">
                  <a:extLst>
                    <a:ext uri="{9D8B030D-6E8A-4147-A177-3AD203B41FA5}">
                      <a16:colId xmlns:a16="http://schemas.microsoft.com/office/drawing/2014/main" val="3392977426"/>
                    </a:ext>
                  </a:extLst>
                </a:gridCol>
                <a:gridCol w="2123768">
                  <a:extLst>
                    <a:ext uri="{9D8B030D-6E8A-4147-A177-3AD203B41FA5}">
                      <a16:colId xmlns:a16="http://schemas.microsoft.com/office/drawing/2014/main" val="1487988043"/>
                    </a:ext>
                  </a:extLst>
                </a:gridCol>
                <a:gridCol w="1120877">
                  <a:extLst>
                    <a:ext uri="{9D8B030D-6E8A-4147-A177-3AD203B41FA5}">
                      <a16:colId xmlns:a16="http://schemas.microsoft.com/office/drawing/2014/main" val="3454793280"/>
                    </a:ext>
                  </a:extLst>
                </a:gridCol>
                <a:gridCol w="2212259">
                  <a:extLst>
                    <a:ext uri="{9D8B030D-6E8A-4147-A177-3AD203B41FA5}">
                      <a16:colId xmlns:a16="http://schemas.microsoft.com/office/drawing/2014/main" val="391907839"/>
                    </a:ext>
                  </a:extLst>
                </a:gridCol>
                <a:gridCol w="3759855">
                  <a:extLst>
                    <a:ext uri="{9D8B030D-6E8A-4147-A177-3AD203B41FA5}">
                      <a16:colId xmlns:a16="http://schemas.microsoft.com/office/drawing/2014/main" val="2339651763"/>
                    </a:ext>
                  </a:extLst>
                </a:gridCol>
              </a:tblGrid>
              <a:tr h="567576">
                <a:tc>
                  <a:txBody>
                    <a:bodyPr/>
                    <a:lstStyle/>
                    <a:p>
                      <a:pPr indent="-228600"/>
                      <a:r>
                        <a:rPr lang="en-US" sz="1600" dirty="0" err="1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Appox</a:t>
                      </a:r>
                      <a:r>
                        <a:rPr lang="en-US" sz="160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</a:p>
                    <a:p>
                      <a:pPr indent="-228600"/>
                      <a:r>
                        <a:rPr lang="en-US" sz="160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Dates </a:t>
                      </a:r>
                      <a:r>
                        <a:rPr lang="en-US" sz="1600" cap="small" baseline="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bce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EGYPT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SYRIA-PALESTINE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GREECE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ANATOLIA</a:t>
                      </a: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MESOPOTAMIA</a:t>
                      </a: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449726"/>
                  </a:ext>
                </a:extLst>
              </a:tr>
              <a:tr h="2389792">
                <a:tc>
                  <a:txBody>
                    <a:bodyPr/>
                    <a:lstStyle/>
                    <a:p>
                      <a:pPr indent="-228600"/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1200-900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Weak continuation of New Kingdom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400" b="1" i="0" u="none" strike="noStrike" kern="1200" cap="none" spc="0" normalizeH="0" baseline="3000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rd </a:t>
                      </a: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Intermediate Period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Shoshenq (Shishak) 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c. 925 </a:t>
                      </a:r>
                      <a:r>
                        <a:rPr kumimoji="0" lang="en-US" sz="1400" b="1" i="0" u="none" strike="noStrike" kern="1200" cap="small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bce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Rise of New Nations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Phoenicians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Philistines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Arameans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Moab &amp; Edom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Migration of Greek groups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Greek Colonists in Aegean Coast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Neo-Hittite States in SE</a:t>
                      </a: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Middle Assyrian Period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Neo-Hittite States in NW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Rise of Aramean City-States N and NW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Babylon continues in 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88163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Iron Age in the Near East, Egypt, &amp; E Mediterranean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(c. 1200-333 </a:t>
            </a: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bce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696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Basic Outline of Hebrew Bible History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83F824-3874-46D9-AFDA-B2ED494AC2E2}"/>
              </a:ext>
            </a:extLst>
          </p:cNvPr>
          <p:cNvSpPr/>
          <p:nvPr/>
        </p:nvSpPr>
        <p:spPr>
          <a:xfrm>
            <a:off x="834787" y="948690"/>
            <a:ext cx="11357213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PATRIARCHS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Abraham, Isaac, Jacob &amp; sons (Middle Bronze Age)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SOJOURN IN EGYPT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move to Egypt under Joseph, eventual enslavement (Late Bronze Age)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EXODUS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Moses leads Israelites from Egypt, Mosaic Law at Sinai (End of Late Bronze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CONQUEST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Joshua leads military invasion of Canaan, the “Promised Land” (Beginning of Iron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JUDGES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Israel in tribal organization with local rule, struggle with other nations (Early Iron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UNITED MONARCHY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1</a:t>
            </a:r>
            <a:r>
              <a:rPr lang="en-US" sz="1600" b="1" baseline="30000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king over all Israel, Saul, superseded by David &amp; Solomon (c. 1000-925 </a:t>
            </a:r>
            <a:r>
              <a:rPr lang="en-US" sz="1600" b="1" cap="small" dirty="0" err="1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07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17500"/>
            <a:ext cx="12192000" cy="6222999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3A426C9-FFAC-41CD-A0E7-619362B6823C}"/>
              </a:ext>
            </a:extLst>
          </p:cNvPr>
          <p:cNvSpPr/>
          <p:nvPr/>
        </p:nvSpPr>
        <p:spPr>
          <a:xfrm>
            <a:off x="1001576" y="1307493"/>
            <a:ext cx="728611" cy="639954"/>
          </a:xfrm>
          <a:custGeom>
            <a:avLst/>
            <a:gdLst>
              <a:gd name="connsiteX0" fmla="*/ 260548 w 717748"/>
              <a:gd name="connsiteY0" fmla="*/ 55942 h 643457"/>
              <a:gd name="connsiteX1" fmla="*/ 126078 w 717748"/>
              <a:gd name="connsiteY1" fmla="*/ 208342 h 643457"/>
              <a:gd name="connsiteX2" fmla="*/ 90219 w 717748"/>
              <a:gd name="connsiteY2" fmla="*/ 280059 h 643457"/>
              <a:gd name="connsiteX3" fmla="*/ 18501 w 717748"/>
              <a:gd name="connsiteY3" fmla="*/ 342812 h 643457"/>
              <a:gd name="connsiteX4" fmla="*/ 572 w 717748"/>
              <a:gd name="connsiteY4" fmla="*/ 369706 h 643457"/>
              <a:gd name="connsiteX5" fmla="*/ 9536 w 717748"/>
              <a:gd name="connsiteY5" fmla="*/ 522106 h 643457"/>
              <a:gd name="connsiteX6" fmla="*/ 18501 w 717748"/>
              <a:gd name="connsiteY6" fmla="*/ 549000 h 643457"/>
              <a:gd name="connsiteX7" fmla="*/ 63325 w 717748"/>
              <a:gd name="connsiteY7" fmla="*/ 593824 h 643457"/>
              <a:gd name="connsiteX8" fmla="*/ 99184 w 717748"/>
              <a:gd name="connsiteY8" fmla="*/ 611753 h 643457"/>
              <a:gd name="connsiteX9" fmla="*/ 269513 w 717748"/>
              <a:gd name="connsiteY9" fmla="*/ 620718 h 643457"/>
              <a:gd name="connsiteX10" fmla="*/ 323301 w 717748"/>
              <a:gd name="connsiteY10" fmla="*/ 602789 h 643457"/>
              <a:gd name="connsiteX11" fmla="*/ 377089 w 717748"/>
              <a:gd name="connsiteY11" fmla="*/ 566930 h 643457"/>
              <a:gd name="connsiteX12" fmla="*/ 403984 w 717748"/>
              <a:gd name="connsiteY12" fmla="*/ 557965 h 643457"/>
              <a:gd name="connsiteX13" fmla="*/ 457772 w 717748"/>
              <a:gd name="connsiteY13" fmla="*/ 513142 h 643457"/>
              <a:gd name="connsiteX14" fmla="*/ 484666 w 717748"/>
              <a:gd name="connsiteY14" fmla="*/ 450389 h 643457"/>
              <a:gd name="connsiteX15" fmla="*/ 493631 w 717748"/>
              <a:gd name="connsiteY15" fmla="*/ 414530 h 643457"/>
              <a:gd name="connsiteX16" fmla="*/ 529489 w 717748"/>
              <a:gd name="connsiteY16" fmla="*/ 360742 h 643457"/>
              <a:gd name="connsiteX17" fmla="*/ 601207 w 717748"/>
              <a:gd name="connsiteY17" fmla="*/ 342812 h 643457"/>
              <a:gd name="connsiteX18" fmla="*/ 646031 w 717748"/>
              <a:gd name="connsiteY18" fmla="*/ 306953 h 643457"/>
              <a:gd name="connsiteX19" fmla="*/ 672925 w 717748"/>
              <a:gd name="connsiteY19" fmla="*/ 235236 h 643457"/>
              <a:gd name="connsiteX20" fmla="*/ 690854 w 717748"/>
              <a:gd name="connsiteY20" fmla="*/ 217306 h 643457"/>
              <a:gd name="connsiteX21" fmla="*/ 708784 w 717748"/>
              <a:gd name="connsiteY21" fmla="*/ 163518 h 643457"/>
              <a:gd name="connsiteX22" fmla="*/ 717748 w 717748"/>
              <a:gd name="connsiteY22" fmla="*/ 136624 h 643457"/>
              <a:gd name="connsiteX23" fmla="*/ 708784 w 717748"/>
              <a:gd name="connsiteY23" fmla="*/ 91800 h 643457"/>
              <a:gd name="connsiteX24" fmla="*/ 672925 w 717748"/>
              <a:gd name="connsiteY24" fmla="*/ 73871 h 643457"/>
              <a:gd name="connsiteX25" fmla="*/ 654995 w 717748"/>
              <a:gd name="connsiteY25" fmla="*/ 55942 h 643457"/>
              <a:gd name="connsiteX26" fmla="*/ 574313 w 717748"/>
              <a:gd name="connsiteY26" fmla="*/ 38012 h 643457"/>
              <a:gd name="connsiteX27" fmla="*/ 511560 w 717748"/>
              <a:gd name="connsiteY27" fmla="*/ 11118 h 643457"/>
              <a:gd name="connsiteX28" fmla="*/ 457772 w 717748"/>
              <a:gd name="connsiteY28" fmla="*/ 2153 h 643457"/>
              <a:gd name="connsiteX29" fmla="*/ 314336 w 717748"/>
              <a:gd name="connsiteY29" fmla="*/ 29047 h 643457"/>
              <a:gd name="connsiteX30" fmla="*/ 260548 w 717748"/>
              <a:gd name="connsiteY30" fmla="*/ 55942 h 643457"/>
              <a:gd name="connsiteX0" fmla="*/ 260548 w 717748"/>
              <a:gd name="connsiteY0" fmla="*/ 55942 h 650590"/>
              <a:gd name="connsiteX1" fmla="*/ 126078 w 717748"/>
              <a:gd name="connsiteY1" fmla="*/ 208342 h 650590"/>
              <a:gd name="connsiteX2" fmla="*/ 90219 w 717748"/>
              <a:gd name="connsiteY2" fmla="*/ 280059 h 650590"/>
              <a:gd name="connsiteX3" fmla="*/ 18501 w 717748"/>
              <a:gd name="connsiteY3" fmla="*/ 342812 h 650590"/>
              <a:gd name="connsiteX4" fmla="*/ 572 w 717748"/>
              <a:gd name="connsiteY4" fmla="*/ 369706 h 650590"/>
              <a:gd name="connsiteX5" fmla="*/ 9536 w 717748"/>
              <a:gd name="connsiteY5" fmla="*/ 522106 h 650590"/>
              <a:gd name="connsiteX6" fmla="*/ 18501 w 717748"/>
              <a:gd name="connsiteY6" fmla="*/ 549000 h 650590"/>
              <a:gd name="connsiteX7" fmla="*/ 63325 w 717748"/>
              <a:gd name="connsiteY7" fmla="*/ 593824 h 650590"/>
              <a:gd name="connsiteX8" fmla="*/ 99184 w 717748"/>
              <a:gd name="connsiteY8" fmla="*/ 611753 h 650590"/>
              <a:gd name="connsiteX9" fmla="*/ 269513 w 717748"/>
              <a:gd name="connsiteY9" fmla="*/ 635006 h 650590"/>
              <a:gd name="connsiteX10" fmla="*/ 323301 w 717748"/>
              <a:gd name="connsiteY10" fmla="*/ 602789 h 650590"/>
              <a:gd name="connsiteX11" fmla="*/ 377089 w 717748"/>
              <a:gd name="connsiteY11" fmla="*/ 566930 h 650590"/>
              <a:gd name="connsiteX12" fmla="*/ 403984 w 717748"/>
              <a:gd name="connsiteY12" fmla="*/ 557965 h 650590"/>
              <a:gd name="connsiteX13" fmla="*/ 457772 w 717748"/>
              <a:gd name="connsiteY13" fmla="*/ 513142 h 650590"/>
              <a:gd name="connsiteX14" fmla="*/ 484666 w 717748"/>
              <a:gd name="connsiteY14" fmla="*/ 450389 h 650590"/>
              <a:gd name="connsiteX15" fmla="*/ 493631 w 717748"/>
              <a:gd name="connsiteY15" fmla="*/ 414530 h 650590"/>
              <a:gd name="connsiteX16" fmla="*/ 529489 w 717748"/>
              <a:gd name="connsiteY16" fmla="*/ 360742 h 650590"/>
              <a:gd name="connsiteX17" fmla="*/ 601207 w 717748"/>
              <a:gd name="connsiteY17" fmla="*/ 342812 h 650590"/>
              <a:gd name="connsiteX18" fmla="*/ 646031 w 717748"/>
              <a:gd name="connsiteY18" fmla="*/ 306953 h 650590"/>
              <a:gd name="connsiteX19" fmla="*/ 672925 w 717748"/>
              <a:gd name="connsiteY19" fmla="*/ 235236 h 650590"/>
              <a:gd name="connsiteX20" fmla="*/ 690854 w 717748"/>
              <a:gd name="connsiteY20" fmla="*/ 217306 h 650590"/>
              <a:gd name="connsiteX21" fmla="*/ 708784 w 717748"/>
              <a:gd name="connsiteY21" fmla="*/ 163518 h 650590"/>
              <a:gd name="connsiteX22" fmla="*/ 717748 w 717748"/>
              <a:gd name="connsiteY22" fmla="*/ 136624 h 650590"/>
              <a:gd name="connsiteX23" fmla="*/ 708784 w 717748"/>
              <a:gd name="connsiteY23" fmla="*/ 91800 h 650590"/>
              <a:gd name="connsiteX24" fmla="*/ 672925 w 717748"/>
              <a:gd name="connsiteY24" fmla="*/ 73871 h 650590"/>
              <a:gd name="connsiteX25" fmla="*/ 654995 w 717748"/>
              <a:gd name="connsiteY25" fmla="*/ 55942 h 650590"/>
              <a:gd name="connsiteX26" fmla="*/ 574313 w 717748"/>
              <a:gd name="connsiteY26" fmla="*/ 38012 h 650590"/>
              <a:gd name="connsiteX27" fmla="*/ 511560 w 717748"/>
              <a:gd name="connsiteY27" fmla="*/ 11118 h 650590"/>
              <a:gd name="connsiteX28" fmla="*/ 457772 w 717748"/>
              <a:gd name="connsiteY28" fmla="*/ 2153 h 650590"/>
              <a:gd name="connsiteX29" fmla="*/ 314336 w 717748"/>
              <a:gd name="connsiteY29" fmla="*/ 29047 h 650590"/>
              <a:gd name="connsiteX30" fmla="*/ 260548 w 717748"/>
              <a:gd name="connsiteY30" fmla="*/ 55942 h 650590"/>
              <a:gd name="connsiteX0" fmla="*/ 260548 w 717748"/>
              <a:gd name="connsiteY0" fmla="*/ 55942 h 656565"/>
              <a:gd name="connsiteX1" fmla="*/ 126078 w 717748"/>
              <a:gd name="connsiteY1" fmla="*/ 208342 h 656565"/>
              <a:gd name="connsiteX2" fmla="*/ 90219 w 717748"/>
              <a:gd name="connsiteY2" fmla="*/ 280059 h 656565"/>
              <a:gd name="connsiteX3" fmla="*/ 18501 w 717748"/>
              <a:gd name="connsiteY3" fmla="*/ 342812 h 656565"/>
              <a:gd name="connsiteX4" fmla="*/ 572 w 717748"/>
              <a:gd name="connsiteY4" fmla="*/ 369706 h 656565"/>
              <a:gd name="connsiteX5" fmla="*/ 9536 w 717748"/>
              <a:gd name="connsiteY5" fmla="*/ 522106 h 656565"/>
              <a:gd name="connsiteX6" fmla="*/ 18501 w 717748"/>
              <a:gd name="connsiteY6" fmla="*/ 549000 h 656565"/>
              <a:gd name="connsiteX7" fmla="*/ 63325 w 717748"/>
              <a:gd name="connsiteY7" fmla="*/ 593824 h 656565"/>
              <a:gd name="connsiteX8" fmla="*/ 99184 w 717748"/>
              <a:gd name="connsiteY8" fmla="*/ 611753 h 656565"/>
              <a:gd name="connsiteX9" fmla="*/ 302851 w 717748"/>
              <a:gd name="connsiteY9" fmla="*/ 644531 h 656565"/>
              <a:gd name="connsiteX10" fmla="*/ 323301 w 717748"/>
              <a:gd name="connsiteY10" fmla="*/ 602789 h 656565"/>
              <a:gd name="connsiteX11" fmla="*/ 377089 w 717748"/>
              <a:gd name="connsiteY11" fmla="*/ 566930 h 656565"/>
              <a:gd name="connsiteX12" fmla="*/ 403984 w 717748"/>
              <a:gd name="connsiteY12" fmla="*/ 557965 h 656565"/>
              <a:gd name="connsiteX13" fmla="*/ 457772 w 717748"/>
              <a:gd name="connsiteY13" fmla="*/ 513142 h 656565"/>
              <a:gd name="connsiteX14" fmla="*/ 484666 w 717748"/>
              <a:gd name="connsiteY14" fmla="*/ 450389 h 656565"/>
              <a:gd name="connsiteX15" fmla="*/ 493631 w 717748"/>
              <a:gd name="connsiteY15" fmla="*/ 414530 h 656565"/>
              <a:gd name="connsiteX16" fmla="*/ 529489 w 717748"/>
              <a:gd name="connsiteY16" fmla="*/ 360742 h 656565"/>
              <a:gd name="connsiteX17" fmla="*/ 601207 w 717748"/>
              <a:gd name="connsiteY17" fmla="*/ 342812 h 656565"/>
              <a:gd name="connsiteX18" fmla="*/ 646031 w 717748"/>
              <a:gd name="connsiteY18" fmla="*/ 306953 h 656565"/>
              <a:gd name="connsiteX19" fmla="*/ 672925 w 717748"/>
              <a:gd name="connsiteY19" fmla="*/ 235236 h 656565"/>
              <a:gd name="connsiteX20" fmla="*/ 690854 w 717748"/>
              <a:gd name="connsiteY20" fmla="*/ 217306 h 656565"/>
              <a:gd name="connsiteX21" fmla="*/ 708784 w 717748"/>
              <a:gd name="connsiteY21" fmla="*/ 163518 h 656565"/>
              <a:gd name="connsiteX22" fmla="*/ 717748 w 717748"/>
              <a:gd name="connsiteY22" fmla="*/ 136624 h 656565"/>
              <a:gd name="connsiteX23" fmla="*/ 708784 w 717748"/>
              <a:gd name="connsiteY23" fmla="*/ 91800 h 656565"/>
              <a:gd name="connsiteX24" fmla="*/ 672925 w 717748"/>
              <a:gd name="connsiteY24" fmla="*/ 73871 h 656565"/>
              <a:gd name="connsiteX25" fmla="*/ 654995 w 717748"/>
              <a:gd name="connsiteY25" fmla="*/ 55942 h 656565"/>
              <a:gd name="connsiteX26" fmla="*/ 574313 w 717748"/>
              <a:gd name="connsiteY26" fmla="*/ 38012 h 656565"/>
              <a:gd name="connsiteX27" fmla="*/ 511560 w 717748"/>
              <a:gd name="connsiteY27" fmla="*/ 11118 h 656565"/>
              <a:gd name="connsiteX28" fmla="*/ 457772 w 717748"/>
              <a:gd name="connsiteY28" fmla="*/ 2153 h 656565"/>
              <a:gd name="connsiteX29" fmla="*/ 314336 w 717748"/>
              <a:gd name="connsiteY29" fmla="*/ 29047 h 656565"/>
              <a:gd name="connsiteX30" fmla="*/ 260548 w 717748"/>
              <a:gd name="connsiteY30" fmla="*/ 55942 h 656565"/>
              <a:gd name="connsiteX0" fmla="*/ 260548 w 717748"/>
              <a:gd name="connsiteY0" fmla="*/ 55942 h 650353"/>
              <a:gd name="connsiteX1" fmla="*/ 126078 w 717748"/>
              <a:gd name="connsiteY1" fmla="*/ 208342 h 650353"/>
              <a:gd name="connsiteX2" fmla="*/ 90219 w 717748"/>
              <a:gd name="connsiteY2" fmla="*/ 280059 h 650353"/>
              <a:gd name="connsiteX3" fmla="*/ 18501 w 717748"/>
              <a:gd name="connsiteY3" fmla="*/ 342812 h 650353"/>
              <a:gd name="connsiteX4" fmla="*/ 572 w 717748"/>
              <a:gd name="connsiteY4" fmla="*/ 369706 h 650353"/>
              <a:gd name="connsiteX5" fmla="*/ 9536 w 717748"/>
              <a:gd name="connsiteY5" fmla="*/ 522106 h 650353"/>
              <a:gd name="connsiteX6" fmla="*/ 18501 w 717748"/>
              <a:gd name="connsiteY6" fmla="*/ 549000 h 650353"/>
              <a:gd name="connsiteX7" fmla="*/ 63325 w 717748"/>
              <a:gd name="connsiteY7" fmla="*/ 593824 h 650353"/>
              <a:gd name="connsiteX8" fmla="*/ 99184 w 717748"/>
              <a:gd name="connsiteY8" fmla="*/ 611753 h 650353"/>
              <a:gd name="connsiteX9" fmla="*/ 302851 w 717748"/>
              <a:gd name="connsiteY9" fmla="*/ 644531 h 650353"/>
              <a:gd name="connsiteX10" fmla="*/ 323301 w 717748"/>
              <a:gd name="connsiteY10" fmla="*/ 602789 h 650353"/>
              <a:gd name="connsiteX11" fmla="*/ 377089 w 717748"/>
              <a:gd name="connsiteY11" fmla="*/ 566930 h 650353"/>
              <a:gd name="connsiteX12" fmla="*/ 403984 w 717748"/>
              <a:gd name="connsiteY12" fmla="*/ 557965 h 650353"/>
              <a:gd name="connsiteX13" fmla="*/ 457772 w 717748"/>
              <a:gd name="connsiteY13" fmla="*/ 513142 h 650353"/>
              <a:gd name="connsiteX14" fmla="*/ 484666 w 717748"/>
              <a:gd name="connsiteY14" fmla="*/ 450389 h 650353"/>
              <a:gd name="connsiteX15" fmla="*/ 493631 w 717748"/>
              <a:gd name="connsiteY15" fmla="*/ 414530 h 650353"/>
              <a:gd name="connsiteX16" fmla="*/ 529489 w 717748"/>
              <a:gd name="connsiteY16" fmla="*/ 360742 h 650353"/>
              <a:gd name="connsiteX17" fmla="*/ 601207 w 717748"/>
              <a:gd name="connsiteY17" fmla="*/ 342812 h 650353"/>
              <a:gd name="connsiteX18" fmla="*/ 646031 w 717748"/>
              <a:gd name="connsiteY18" fmla="*/ 306953 h 650353"/>
              <a:gd name="connsiteX19" fmla="*/ 672925 w 717748"/>
              <a:gd name="connsiteY19" fmla="*/ 235236 h 650353"/>
              <a:gd name="connsiteX20" fmla="*/ 690854 w 717748"/>
              <a:gd name="connsiteY20" fmla="*/ 217306 h 650353"/>
              <a:gd name="connsiteX21" fmla="*/ 708784 w 717748"/>
              <a:gd name="connsiteY21" fmla="*/ 163518 h 650353"/>
              <a:gd name="connsiteX22" fmla="*/ 717748 w 717748"/>
              <a:gd name="connsiteY22" fmla="*/ 136624 h 650353"/>
              <a:gd name="connsiteX23" fmla="*/ 708784 w 717748"/>
              <a:gd name="connsiteY23" fmla="*/ 91800 h 650353"/>
              <a:gd name="connsiteX24" fmla="*/ 672925 w 717748"/>
              <a:gd name="connsiteY24" fmla="*/ 73871 h 650353"/>
              <a:gd name="connsiteX25" fmla="*/ 654995 w 717748"/>
              <a:gd name="connsiteY25" fmla="*/ 55942 h 650353"/>
              <a:gd name="connsiteX26" fmla="*/ 574313 w 717748"/>
              <a:gd name="connsiteY26" fmla="*/ 38012 h 650353"/>
              <a:gd name="connsiteX27" fmla="*/ 511560 w 717748"/>
              <a:gd name="connsiteY27" fmla="*/ 11118 h 650353"/>
              <a:gd name="connsiteX28" fmla="*/ 457772 w 717748"/>
              <a:gd name="connsiteY28" fmla="*/ 2153 h 650353"/>
              <a:gd name="connsiteX29" fmla="*/ 314336 w 717748"/>
              <a:gd name="connsiteY29" fmla="*/ 29047 h 650353"/>
              <a:gd name="connsiteX30" fmla="*/ 260548 w 717748"/>
              <a:gd name="connsiteY30" fmla="*/ 55942 h 650353"/>
              <a:gd name="connsiteX0" fmla="*/ 260548 w 717748"/>
              <a:gd name="connsiteY0" fmla="*/ 55942 h 649716"/>
              <a:gd name="connsiteX1" fmla="*/ 126078 w 717748"/>
              <a:gd name="connsiteY1" fmla="*/ 208342 h 649716"/>
              <a:gd name="connsiteX2" fmla="*/ 90219 w 717748"/>
              <a:gd name="connsiteY2" fmla="*/ 280059 h 649716"/>
              <a:gd name="connsiteX3" fmla="*/ 18501 w 717748"/>
              <a:gd name="connsiteY3" fmla="*/ 342812 h 649716"/>
              <a:gd name="connsiteX4" fmla="*/ 572 w 717748"/>
              <a:gd name="connsiteY4" fmla="*/ 369706 h 649716"/>
              <a:gd name="connsiteX5" fmla="*/ 9536 w 717748"/>
              <a:gd name="connsiteY5" fmla="*/ 522106 h 649716"/>
              <a:gd name="connsiteX6" fmla="*/ 18501 w 717748"/>
              <a:gd name="connsiteY6" fmla="*/ 549000 h 649716"/>
              <a:gd name="connsiteX7" fmla="*/ 63325 w 717748"/>
              <a:gd name="connsiteY7" fmla="*/ 593824 h 649716"/>
              <a:gd name="connsiteX8" fmla="*/ 99184 w 717748"/>
              <a:gd name="connsiteY8" fmla="*/ 611753 h 649716"/>
              <a:gd name="connsiteX9" fmla="*/ 302851 w 717748"/>
              <a:gd name="connsiteY9" fmla="*/ 644531 h 649716"/>
              <a:gd name="connsiteX10" fmla="*/ 366163 w 717748"/>
              <a:gd name="connsiteY10" fmla="*/ 588502 h 649716"/>
              <a:gd name="connsiteX11" fmla="*/ 377089 w 717748"/>
              <a:gd name="connsiteY11" fmla="*/ 566930 h 649716"/>
              <a:gd name="connsiteX12" fmla="*/ 403984 w 717748"/>
              <a:gd name="connsiteY12" fmla="*/ 557965 h 649716"/>
              <a:gd name="connsiteX13" fmla="*/ 457772 w 717748"/>
              <a:gd name="connsiteY13" fmla="*/ 513142 h 649716"/>
              <a:gd name="connsiteX14" fmla="*/ 484666 w 717748"/>
              <a:gd name="connsiteY14" fmla="*/ 450389 h 649716"/>
              <a:gd name="connsiteX15" fmla="*/ 493631 w 717748"/>
              <a:gd name="connsiteY15" fmla="*/ 414530 h 649716"/>
              <a:gd name="connsiteX16" fmla="*/ 529489 w 717748"/>
              <a:gd name="connsiteY16" fmla="*/ 360742 h 649716"/>
              <a:gd name="connsiteX17" fmla="*/ 601207 w 717748"/>
              <a:gd name="connsiteY17" fmla="*/ 342812 h 649716"/>
              <a:gd name="connsiteX18" fmla="*/ 646031 w 717748"/>
              <a:gd name="connsiteY18" fmla="*/ 306953 h 649716"/>
              <a:gd name="connsiteX19" fmla="*/ 672925 w 717748"/>
              <a:gd name="connsiteY19" fmla="*/ 235236 h 649716"/>
              <a:gd name="connsiteX20" fmla="*/ 690854 w 717748"/>
              <a:gd name="connsiteY20" fmla="*/ 217306 h 649716"/>
              <a:gd name="connsiteX21" fmla="*/ 708784 w 717748"/>
              <a:gd name="connsiteY21" fmla="*/ 163518 h 649716"/>
              <a:gd name="connsiteX22" fmla="*/ 717748 w 717748"/>
              <a:gd name="connsiteY22" fmla="*/ 136624 h 649716"/>
              <a:gd name="connsiteX23" fmla="*/ 708784 w 717748"/>
              <a:gd name="connsiteY23" fmla="*/ 91800 h 649716"/>
              <a:gd name="connsiteX24" fmla="*/ 672925 w 717748"/>
              <a:gd name="connsiteY24" fmla="*/ 73871 h 649716"/>
              <a:gd name="connsiteX25" fmla="*/ 654995 w 717748"/>
              <a:gd name="connsiteY25" fmla="*/ 55942 h 649716"/>
              <a:gd name="connsiteX26" fmla="*/ 574313 w 717748"/>
              <a:gd name="connsiteY26" fmla="*/ 38012 h 649716"/>
              <a:gd name="connsiteX27" fmla="*/ 511560 w 717748"/>
              <a:gd name="connsiteY27" fmla="*/ 11118 h 649716"/>
              <a:gd name="connsiteX28" fmla="*/ 457772 w 717748"/>
              <a:gd name="connsiteY28" fmla="*/ 2153 h 649716"/>
              <a:gd name="connsiteX29" fmla="*/ 314336 w 717748"/>
              <a:gd name="connsiteY29" fmla="*/ 29047 h 649716"/>
              <a:gd name="connsiteX30" fmla="*/ 260548 w 717748"/>
              <a:gd name="connsiteY30" fmla="*/ 55942 h 649716"/>
              <a:gd name="connsiteX0" fmla="*/ 260548 w 717748"/>
              <a:gd name="connsiteY0" fmla="*/ 53789 h 647563"/>
              <a:gd name="connsiteX1" fmla="*/ 126078 w 717748"/>
              <a:gd name="connsiteY1" fmla="*/ 206189 h 647563"/>
              <a:gd name="connsiteX2" fmla="*/ 90219 w 717748"/>
              <a:gd name="connsiteY2" fmla="*/ 277906 h 647563"/>
              <a:gd name="connsiteX3" fmla="*/ 18501 w 717748"/>
              <a:gd name="connsiteY3" fmla="*/ 340659 h 647563"/>
              <a:gd name="connsiteX4" fmla="*/ 572 w 717748"/>
              <a:gd name="connsiteY4" fmla="*/ 367553 h 647563"/>
              <a:gd name="connsiteX5" fmla="*/ 9536 w 717748"/>
              <a:gd name="connsiteY5" fmla="*/ 519953 h 647563"/>
              <a:gd name="connsiteX6" fmla="*/ 18501 w 717748"/>
              <a:gd name="connsiteY6" fmla="*/ 546847 h 647563"/>
              <a:gd name="connsiteX7" fmla="*/ 63325 w 717748"/>
              <a:gd name="connsiteY7" fmla="*/ 591671 h 647563"/>
              <a:gd name="connsiteX8" fmla="*/ 99184 w 717748"/>
              <a:gd name="connsiteY8" fmla="*/ 609600 h 647563"/>
              <a:gd name="connsiteX9" fmla="*/ 302851 w 717748"/>
              <a:gd name="connsiteY9" fmla="*/ 642378 h 647563"/>
              <a:gd name="connsiteX10" fmla="*/ 366163 w 717748"/>
              <a:gd name="connsiteY10" fmla="*/ 586349 h 647563"/>
              <a:gd name="connsiteX11" fmla="*/ 377089 w 717748"/>
              <a:gd name="connsiteY11" fmla="*/ 564777 h 647563"/>
              <a:gd name="connsiteX12" fmla="*/ 403984 w 717748"/>
              <a:gd name="connsiteY12" fmla="*/ 555812 h 647563"/>
              <a:gd name="connsiteX13" fmla="*/ 457772 w 717748"/>
              <a:gd name="connsiteY13" fmla="*/ 510989 h 647563"/>
              <a:gd name="connsiteX14" fmla="*/ 484666 w 717748"/>
              <a:gd name="connsiteY14" fmla="*/ 448236 h 647563"/>
              <a:gd name="connsiteX15" fmla="*/ 493631 w 717748"/>
              <a:gd name="connsiteY15" fmla="*/ 412377 h 647563"/>
              <a:gd name="connsiteX16" fmla="*/ 529489 w 717748"/>
              <a:gd name="connsiteY16" fmla="*/ 358589 h 647563"/>
              <a:gd name="connsiteX17" fmla="*/ 601207 w 717748"/>
              <a:gd name="connsiteY17" fmla="*/ 340659 h 647563"/>
              <a:gd name="connsiteX18" fmla="*/ 646031 w 717748"/>
              <a:gd name="connsiteY18" fmla="*/ 304800 h 647563"/>
              <a:gd name="connsiteX19" fmla="*/ 672925 w 717748"/>
              <a:gd name="connsiteY19" fmla="*/ 233083 h 647563"/>
              <a:gd name="connsiteX20" fmla="*/ 690854 w 717748"/>
              <a:gd name="connsiteY20" fmla="*/ 215153 h 647563"/>
              <a:gd name="connsiteX21" fmla="*/ 708784 w 717748"/>
              <a:gd name="connsiteY21" fmla="*/ 161365 h 647563"/>
              <a:gd name="connsiteX22" fmla="*/ 717748 w 717748"/>
              <a:gd name="connsiteY22" fmla="*/ 134471 h 647563"/>
              <a:gd name="connsiteX23" fmla="*/ 708784 w 717748"/>
              <a:gd name="connsiteY23" fmla="*/ 89647 h 647563"/>
              <a:gd name="connsiteX24" fmla="*/ 672925 w 717748"/>
              <a:gd name="connsiteY24" fmla="*/ 71718 h 647563"/>
              <a:gd name="connsiteX25" fmla="*/ 654995 w 717748"/>
              <a:gd name="connsiteY25" fmla="*/ 53789 h 647563"/>
              <a:gd name="connsiteX26" fmla="*/ 574313 w 717748"/>
              <a:gd name="connsiteY26" fmla="*/ 35859 h 647563"/>
              <a:gd name="connsiteX27" fmla="*/ 511560 w 717748"/>
              <a:gd name="connsiteY27" fmla="*/ 8965 h 647563"/>
              <a:gd name="connsiteX28" fmla="*/ 457772 w 717748"/>
              <a:gd name="connsiteY28" fmla="*/ 0 h 647563"/>
              <a:gd name="connsiteX29" fmla="*/ 342911 w 717748"/>
              <a:gd name="connsiteY29" fmla="*/ 60231 h 647563"/>
              <a:gd name="connsiteX30" fmla="*/ 260548 w 717748"/>
              <a:gd name="connsiteY30" fmla="*/ 53789 h 647563"/>
              <a:gd name="connsiteX0" fmla="*/ 260548 w 717748"/>
              <a:gd name="connsiteY0" fmla="*/ 53789 h 647563"/>
              <a:gd name="connsiteX1" fmla="*/ 126078 w 717748"/>
              <a:gd name="connsiteY1" fmla="*/ 206189 h 647563"/>
              <a:gd name="connsiteX2" fmla="*/ 90219 w 717748"/>
              <a:gd name="connsiteY2" fmla="*/ 277906 h 647563"/>
              <a:gd name="connsiteX3" fmla="*/ 18501 w 717748"/>
              <a:gd name="connsiteY3" fmla="*/ 340659 h 647563"/>
              <a:gd name="connsiteX4" fmla="*/ 572 w 717748"/>
              <a:gd name="connsiteY4" fmla="*/ 367553 h 647563"/>
              <a:gd name="connsiteX5" fmla="*/ 9536 w 717748"/>
              <a:gd name="connsiteY5" fmla="*/ 519953 h 647563"/>
              <a:gd name="connsiteX6" fmla="*/ 18501 w 717748"/>
              <a:gd name="connsiteY6" fmla="*/ 546847 h 647563"/>
              <a:gd name="connsiteX7" fmla="*/ 63325 w 717748"/>
              <a:gd name="connsiteY7" fmla="*/ 591671 h 647563"/>
              <a:gd name="connsiteX8" fmla="*/ 99184 w 717748"/>
              <a:gd name="connsiteY8" fmla="*/ 609600 h 647563"/>
              <a:gd name="connsiteX9" fmla="*/ 302851 w 717748"/>
              <a:gd name="connsiteY9" fmla="*/ 642378 h 647563"/>
              <a:gd name="connsiteX10" fmla="*/ 366163 w 717748"/>
              <a:gd name="connsiteY10" fmla="*/ 586349 h 647563"/>
              <a:gd name="connsiteX11" fmla="*/ 377089 w 717748"/>
              <a:gd name="connsiteY11" fmla="*/ 564777 h 647563"/>
              <a:gd name="connsiteX12" fmla="*/ 403984 w 717748"/>
              <a:gd name="connsiteY12" fmla="*/ 555812 h 647563"/>
              <a:gd name="connsiteX13" fmla="*/ 457772 w 717748"/>
              <a:gd name="connsiteY13" fmla="*/ 510989 h 647563"/>
              <a:gd name="connsiteX14" fmla="*/ 484666 w 717748"/>
              <a:gd name="connsiteY14" fmla="*/ 448236 h 647563"/>
              <a:gd name="connsiteX15" fmla="*/ 493631 w 717748"/>
              <a:gd name="connsiteY15" fmla="*/ 412377 h 647563"/>
              <a:gd name="connsiteX16" fmla="*/ 529489 w 717748"/>
              <a:gd name="connsiteY16" fmla="*/ 358589 h 647563"/>
              <a:gd name="connsiteX17" fmla="*/ 601207 w 717748"/>
              <a:gd name="connsiteY17" fmla="*/ 340659 h 647563"/>
              <a:gd name="connsiteX18" fmla="*/ 646031 w 717748"/>
              <a:gd name="connsiteY18" fmla="*/ 304800 h 647563"/>
              <a:gd name="connsiteX19" fmla="*/ 672925 w 717748"/>
              <a:gd name="connsiteY19" fmla="*/ 233083 h 647563"/>
              <a:gd name="connsiteX20" fmla="*/ 690854 w 717748"/>
              <a:gd name="connsiteY20" fmla="*/ 215153 h 647563"/>
              <a:gd name="connsiteX21" fmla="*/ 708784 w 717748"/>
              <a:gd name="connsiteY21" fmla="*/ 161365 h 647563"/>
              <a:gd name="connsiteX22" fmla="*/ 717748 w 717748"/>
              <a:gd name="connsiteY22" fmla="*/ 134471 h 647563"/>
              <a:gd name="connsiteX23" fmla="*/ 708784 w 717748"/>
              <a:gd name="connsiteY23" fmla="*/ 89647 h 647563"/>
              <a:gd name="connsiteX24" fmla="*/ 672925 w 717748"/>
              <a:gd name="connsiteY24" fmla="*/ 71718 h 647563"/>
              <a:gd name="connsiteX25" fmla="*/ 654995 w 717748"/>
              <a:gd name="connsiteY25" fmla="*/ 53789 h 647563"/>
              <a:gd name="connsiteX26" fmla="*/ 574313 w 717748"/>
              <a:gd name="connsiteY26" fmla="*/ 35859 h 647563"/>
              <a:gd name="connsiteX27" fmla="*/ 511560 w 717748"/>
              <a:gd name="connsiteY27" fmla="*/ 8965 h 647563"/>
              <a:gd name="connsiteX28" fmla="*/ 457772 w 717748"/>
              <a:gd name="connsiteY28" fmla="*/ 0 h 647563"/>
              <a:gd name="connsiteX29" fmla="*/ 342911 w 717748"/>
              <a:gd name="connsiteY29" fmla="*/ 60231 h 647563"/>
              <a:gd name="connsiteX30" fmla="*/ 260548 w 717748"/>
              <a:gd name="connsiteY30" fmla="*/ 53789 h 647563"/>
              <a:gd name="connsiteX0" fmla="*/ 260548 w 717748"/>
              <a:gd name="connsiteY0" fmla="*/ 53789 h 647563"/>
              <a:gd name="connsiteX1" fmla="*/ 126078 w 717748"/>
              <a:gd name="connsiteY1" fmla="*/ 206189 h 647563"/>
              <a:gd name="connsiteX2" fmla="*/ 90219 w 717748"/>
              <a:gd name="connsiteY2" fmla="*/ 277906 h 647563"/>
              <a:gd name="connsiteX3" fmla="*/ 18501 w 717748"/>
              <a:gd name="connsiteY3" fmla="*/ 340659 h 647563"/>
              <a:gd name="connsiteX4" fmla="*/ 572 w 717748"/>
              <a:gd name="connsiteY4" fmla="*/ 367553 h 647563"/>
              <a:gd name="connsiteX5" fmla="*/ 9536 w 717748"/>
              <a:gd name="connsiteY5" fmla="*/ 519953 h 647563"/>
              <a:gd name="connsiteX6" fmla="*/ 18501 w 717748"/>
              <a:gd name="connsiteY6" fmla="*/ 546847 h 647563"/>
              <a:gd name="connsiteX7" fmla="*/ 63325 w 717748"/>
              <a:gd name="connsiteY7" fmla="*/ 591671 h 647563"/>
              <a:gd name="connsiteX8" fmla="*/ 99184 w 717748"/>
              <a:gd name="connsiteY8" fmla="*/ 609600 h 647563"/>
              <a:gd name="connsiteX9" fmla="*/ 302851 w 717748"/>
              <a:gd name="connsiteY9" fmla="*/ 642378 h 647563"/>
              <a:gd name="connsiteX10" fmla="*/ 366163 w 717748"/>
              <a:gd name="connsiteY10" fmla="*/ 586349 h 647563"/>
              <a:gd name="connsiteX11" fmla="*/ 377089 w 717748"/>
              <a:gd name="connsiteY11" fmla="*/ 564777 h 647563"/>
              <a:gd name="connsiteX12" fmla="*/ 403984 w 717748"/>
              <a:gd name="connsiteY12" fmla="*/ 555812 h 647563"/>
              <a:gd name="connsiteX13" fmla="*/ 457772 w 717748"/>
              <a:gd name="connsiteY13" fmla="*/ 510989 h 647563"/>
              <a:gd name="connsiteX14" fmla="*/ 484666 w 717748"/>
              <a:gd name="connsiteY14" fmla="*/ 448236 h 647563"/>
              <a:gd name="connsiteX15" fmla="*/ 493631 w 717748"/>
              <a:gd name="connsiteY15" fmla="*/ 412377 h 647563"/>
              <a:gd name="connsiteX16" fmla="*/ 529489 w 717748"/>
              <a:gd name="connsiteY16" fmla="*/ 358589 h 647563"/>
              <a:gd name="connsiteX17" fmla="*/ 601207 w 717748"/>
              <a:gd name="connsiteY17" fmla="*/ 340659 h 647563"/>
              <a:gd name="connsiteX18" fmla="*/ 646031 w 717748"/>
              <a:gd name="connsiteY18" fmla="*/ 304800 h 647563"/>
              <a:gd name="connsiteX19" fmla="*/ 672925 w 717748"/>
              <a:gd name="connsiteY19" fmla="*/ 233083 h 647563"/>
              <a:gd name="connsiteX20" fmla="*/ 690854 w 717748"/>
              <a:gd name="connsiteY20" fmla="*/ 215153 h 647563"/>
              <a:gd name="connsiteX21" fmla="*/ 708784 w 717748"/>
              <a:gd name="connsiteY21" fmla="*/ 161365 h 647563"/>
              <a:gd name="connsiteX22" fmla="*/ 717748 w 717748"/>
              <a:gd name="connsiteY22" fmla="*/ 134471 h 647563"/>
              <a:gd name="connsiteX23" fmla="*/ 708784 w 717748"/>
              <a:gd name="connsiteY23" fmla="*/ 89647 h 647563"/>
              <a:gd name="connsiteX24" fmla="*/ 672925 w 717748"/>
              <a:gd name="connsiteY24" fmla="*/ 71718 h 647563"/>
              <a:gd name="connsiteX25" fmla="*/ 654995 w 717748"/>
              <a:gd name="connsiteY25" fmla="*/ 53789 h 647563"/>
              <a:gd name="connsiteX26" fmla="*/ 574313 w 717748"/>
              <a:gd name="connsiteY26" fmla="*/ 35859 h 647563"/>
              <a:gd name="connsiteX27" fmla="*/ 511560 w 717748"/>
              <a:gd name="connsiteY27" fmla="*/ 8965 h 647563"/>
              <a:gd name="connsiteX28" fmla="*/ 457772 w 717748"/>
              <a:gd name="connsiteY28" fmla="*/ 0 h 647563"/>
              <a:gd name="connsiteX29" fmla="*/ 328624 w 717748"/>
              <a:gd name="connsiteY29" fmla="*/ 41181 h 647563"/>
              <a:gd name="connsiteX30" fmla="*/ 260548 w 717748"/>
              <a:gd name="connsiteY30" fmla="*/ 53789 h 647563"/>
              <a:gd name="connsiteX0" fmla="*/ 260548 w 717748"/>
              <a:gd name="connsiteY0" fmla="*/ 46180 h 639954"/>
              <a:gd name="connsiteX1" fmla="*/ 126078 w 717748"/>
              <a:gd name="connsiteY1" fmla="*/ 198580 h 639954"/>
              <a:gd name="connsiteX2" fmla="*/ 90219 w 717748"/>
              <a:gd name="connsiteY2" fmla="*/ 270297 h 639954"/>
              <a:gd name="connsiteX3" fmla="*/ 18501 w 717748"/>
              <a:gd name="connsiteY3" fmla="*/ 333050 h 639954"/>
              <a:gd name="connsiteX4" fmla="*/ 572 w 717748"/>
              <a:gd name="connsiteY4" fmla="*/ 359944 h 639954"/>
              <a:gd name="connsiteX5" fmla="*/ 9536 w 717748"/>
              <a:gd name="connsiteY5" fmla="*/ 512344 h 639954"/>
              <a:gd name="connsiteX6" fmla="*/ 18501 w 717748"/>
              <a:gd name="connsiteY6" fmla="*/ 539238 h 639954"/>
              <a:gd name="connsiteX7" fmla="*/ 63325 w 717748"/>
              <a:gd name="connsiteY7" fmla="*/ 584062 h 639954"/>
              <a:gd name="connsiteX8" fmla="*/ 99184 w 717748"/>
              <a:gd name="connsiteY8" fmla="*/ 601991 h 639954"/>
              <a:gd name="connsiteX9" fmla="*/ 302851 w 717748"/>
              <a:gd name="connsiteY9" fmla="*/ 634769 h 639954"/>
              <a:gd name="connsiteX10" fmla="*/ 366163 w 717748"/>
              <a:gd name="connsiteY10" fmla="*/ 578740 h 639954"/>
              <a:gd name="connsiteX11" fmla="*/ 377089 w 717748"/>
              <a:gd name="connsiteY11" fmla="*/ 557168 h 639954"/>
              <a:gd name="connsiteX12" fmla="*/ 403984 w 717748"/>
              <a:gd name="connsiteY12" fmla="*/ 548203 h 639954"/>
              <a:gd name="connsiteX13" fmla="*/ 457772 w 717748"/>
              <a:gd name="connsiteY13" fmla="*/ 503380 h 639954"/>
              <a:gd name="connsiteX14" fmla="*/ 484666 w 717748"/>
              <a:gd name="connsiteY14" fmla="*/ 440627 h 639954"/>
              <a:gd name="connsiteX15" fmla="*/ 493631 w 717748"/>
              <a:gd name="connsiteY15" fmla="*/ 404768 h 639954"/>
              <a:gd name="connsiteX16" fmla="*/ 529489 w 717748"/>
              <a:gd name="connsiteY16" fmla="*/ 350980 h 639954"/>
              <a:gd name="connsiteX17" fmla="*/ 601207 w 717748"/>
              <a:gd name="connsiteY17" fmla="*/ 333050 h 639954"/>
              <a:gd name="connsiteX18" fmla="*/ 646031 w 717748"/>
              <a:gd name="connsiteY18" fmla="*/ 297191 h 639954"/>
              <a:gd name="connsiteX19" fmla="*/ 672925 w 717748"/>
              <a:gd name="connsiteY19" fmla="*/ 225474 h 639954"/>
              <a:gd name="connsiteX20" fmla="*/ 690854 w 717748"/>
              <a:gd name="connsiteY20" fmla="*/ 207544 h 639954"/>
              <a:gd name="connsiteX21" fmla="*/ 708784 w 717748"/>
              <a:gd name="connsiteY21" fmla="*/ 153756 h 639954"/>
              <a:gd name="connsiteX22" fmla="*/ 717748 w 717748"/>
              <a:gd name="connsiteY22" fmla="*/ 126862 h 639954"/>
              <a:gd name="connsiteX23" fmla="*/ 708784 w 717748"/>
              <a:gd name="connsiteY23" fmla="*/ 82038 h 639954"/>
              <a:gd name="connsiteX24" fmla="*/ 672925 w 717748"/>
              <a:gd name="connsiteY24" fmla="*/ 64109 h 639954"/>
              <a:gd name="connsiteX25" fmla="*/ 654995 w 717748"/>
              <a:gd name="connsiteY25" fmla="*/ 46180 h 639954"/>
              <a:gd name="connsiteX26" fmla="*/ 574313 w 717748"/>
              <a:gd name="connsiteY26" fmla="*/ 28250 h 639954"/>
              <a:gd name="connsiteX27" fmla="*/ 511560 w 717748"/>
              <a:gd name="connsiteY27" fmla="*/ 1356 h 639954"/>
              <a:gd name="connsiteX28" fmla="*/ 457772 w 717748"/>
              <a:gd name="connsiteY28" fmla="*/ 1916 h 639954"/>
              <a:gd name="connsiteX29" fmla="*/ 328624 w 717748"/>
              <a:gd name="connsiteY29" fmla="*/ 33572 h 639954"/>
              <a:gd name="connsiteX30" fmla="*/ 260548 w 717748"/>
              <a:gd name="connsiteY30" fmla="*/ 46180 h 639954"/>
              <a:gd name="connsiteX0" fmla="*/ 251023 w 717748"/>
              <a:gd name="connsiteY0" fmla="*/ 65230 h 639954"/>
              <a:gd name="connsiteX1" fmla="*/ 126078 w 717748"/>
              <a:gd name="connsiteY1" fmla="*/ 198580 h 639954"/>
              <a:gd name="connsiteX2" fmla="*/ 90219 w 717748"/>
              <a:gd name="connsiteY2" fmla="*/ 270297 h 639954"/>
              <a:gd name="connsiteX3" fmla="*/ 18501 w 717748"/>
              <a:gd name="connsiteY3" fmla="*/ 333050 h 639954"/>
              <a:gd name="connsiteX4" fmla="*/ 572 w 717748"/>
              <a:gd name="connsiteY4" fmla="*/ 359944 h 639954"/>
              <a:gd name="connsiteX5" fmla="*/ 9536 w 717748"/>
              <a:gd name="connsiteY5" fmla="*/ 512344 h 639954"/>
              <a:gd name="connsiteX6" fmla="*/ 18501 w 717748"/>
              <a:gd name="connsiteY6" fmla="*/ 539238 h 639954"/>
              <a:gd name="connsiteX7" fmla="*/ 63325 w 717748"/>
              <a:gd name="connsiteY7" fmla="*/ 584062 h 639954"/>
              <a:gd name="connsiteX8" fmla="*/ 99184 w 717748"/>
              <a:gd name="connsiteY8" fmla="*/ 601991 h 639954"/>
              <a:gd name="connsiteX9" fmla="*/ 302851 w 717748"/>
              <a:gd name="connsiteY9" fmla="*/ 634769 h 639954"/>
              <a:gd name="connsiteX10" fmla="*/ 366163 w 717748"/>
              <a:gd name="connsiteY10" fmla="*/ 578740 h 639954"/>
              <a:gd name="connsiteX11" fmla="*/ 377089 w 717748"/>
              <a:gd name="connsiteY11" fmla="*/ 557168 h 639954"/>
              <a:gd name="connsiteX12" fmla="*/ 403984 w 717748"/>
              <a:gd name="connsiteY12" fmla="*/ 548203 h 639954"/>
              <a:gd name="connsiteX13" fmla="*/ 457772 w 717748"/>
              <a:gd name="connsiteY13" fmla="*/ 503380 h 639954"/>
              <a:gd name="connsiteX14" fmla="*/ 484666 w 717748"/>
              <a:gd name="connsiteY14" fmla="*/ 440627 h 639954"/>
              <a:gd name="connsiteX15" fmla="*/ 493631 w 717748"/>
              <a:gd name="connsiteY15" fmla="*/ 404768 h 639954"/>
              <a:gd name="connsiteX16" fmla="*/ 529489 w 717748"/>
              <a:gd name="connsiteY16" fmla="*/ 350980 h 639954"/>
              <a:gd name="connsiteX17" fmla="*/ 601207 w 717748"/>
              <a:gd name="connsiteY17" fmla="*/ 333050 h 639954"/>
              <a:gd name="connsiteX18" fmla="*/ 646031 w 717748"/>
              <a:gd name="connsiteY18" fmla="*/ 297191 h 639954"/>
              <a:gd name="connsiteX19" fmla="*/ 672925 w 717748"/>
              <a:gd name="connsiteY19" fmla="*/ 225474 h 639954"/>
              <a:gd name="connsiteX20" fmla="*/ 690854 w 717748"/>
              <a:gd name="connsiteY20" fmla="*/ 207544 h 639954"/>
              <a:gd name="connsiteX21" fmla="*/ 708784 w 717748"/>
              <a:gd name="connsiteY21" fmla="*/ 153756 h 639954"/>
              <a:gd name="connsiteX22" fmla="*/ 717748 w 717748"/>
              <a:gd name="connsiteY22" fmla="*/ 126862 h 639954"/>
              <a:gd name="connsiteX23" fmla="*/ 708784 w 717748"/>
              <a:gd name="connsiteY23" fmla="*/ 82038 h 639954"/>
              <a:gd name="connsiteX24" fmla="*/ 672925 w 717748"/>
              <a:gd name="connsiteY24" fmla="*/ 64109 h 639954"/>
              <a:gd name="connsiteX25" fmla="*/ 654995 w 717748"/>
              <a:gd name="connsiteY25" fmla="*/ 46180 h 639954"/>
              <a:gd name="connsiteX26" fmla="*/ 574313 w 717748"/>
              <a:gd name="connsiteY26" fmla="*/ 28250 h 639954"/>
              <a:gd name="connsiteX27" fmla="*/ 511560 w 717748"/>
              <a:gd name="connsiteY27" fmla="*/ 1356 h 639954"/>
              <a:gd name="connsiteX28" fmla="*/ 457772 w 717748"/>
              <a:gd name="connsiteY28" fmla="*/ 1916 h 639954"/>
              <a:gd name="connsiteX29" fmla="*/ 328624 w 717748"/>
              <a:gd name="connsiteY29" fmla="*/ 33572 h 639954"/>
              <a:gd name="connsiteX30" fmla="*/ 251023 w 717748"/>
              <a:gd name="connsiteY30" fmla="*/ 65230 h 639954"/>
              <a:gd name="connsiteX0" fmla="*/ 251023 w 717748"/>
              <a:gd name="connsiteY0" fmla="*/ 65230 h 639954"/>
              <a:gd name="connsiteX1" fmla="*/ 126078 w 717748"/>
              <a:gd name="connsiteY1" fmla="*/ 198580 h 639954"/>
              <a:gd name="connsiteX2" fmla="*/ 90219 w 717748"/>
              <a:gd name="connsiteY2" fmla="*/ 270297 h 639954"/>
              <a:gd name="connsiteX3" fmla="*/ 18501 w 717748"/>
              <a:gd name="connsiteY3" fmla="*/ 333050 h 639954"/>
              <a:gd name="connsiteX4" fmla="*/ 572 w 717748"/>
              <a:gd name="connsiteY4" fmla="*/ 359944 h 639954"/>
              <a:gd name="connsiteX5" fmla="*/ 9536 w 717748"/>
              <a:gd name="connsiteY5" fmla="*/ 512344 h 639954"/>
              <a:gd name="connsiteX6" fmla="*/ 18501 w 717748"/>
              <a:gd name="connsiteY6" fmla="*/ 539238 h 639954"/>
              <a:gd name="connsiteX7" fmla="*/ 63325 w 717748"/>
              <a:gd name="connsiteY7" fmla="*/ 584062 h 639954"/>
              <a:gd name="connsiteX8" fmla="*/ 99184 w 717748"/>
              <a:gd name="connsiteY8" fmla="*/ 601991 h 639954"/>
              <a:gd name="connsiteX9" fmla="*/ 302851 w 717748"/>
              <a:gd name="connsiteY9" fmla="*/ 634769 h 639954"/>
              <a:gd name="connsiteX10" fmla="*/ 366163 w 717748"/>
              <a:gd name="connsiteY10" fmla="*/ 578740 h 639954"/>
              <a:gd name="connsiteX11" fmla="*/ 377089 w 717748"/>
              <a:gd name="connsiteY11" fmla="*/ 557168 h 639954"/>
              <a:gd name="connsiteX12" fmla="*/ 403984 w 717748"/>
              <a:gd name="connsiteY12" fmla="*/ 548203 h 639954"/>
              <a:gd name="connsiteX13" fmla="*/ 457772 w 717748"/>
              <a:gd name="connsiteY13" fmla="*/ 503380 h 639954"/>
              <a:gd name="connsiteX14" fmla="*/ 484666 w 717748"/>
              <a:gd name="connsiteY14" fmla="*/ 440627 h 639954"/>
              <a:gd name="connsiteX15" fmla="*/ 493631 w 717748"/>
              <a:gd name="connsiteY15" fmla="*/ 404768 h 639954"/>
              <a:gd name="connsiteX16" fmla="*/ 543776 w 717748"/>
              <a:gd name="connsiteY16" fmla="*/ 360505 h 639954"/>
              <a:gd name="connsiteX17" fmla="*/ 601207 w 717748"/>
              <a:gd name="connsiteY17" fmla="*/ 333050 h 639954"/>
              <a:gd name="connsiteX18" fmla="*/ 646031 w 717748"/>
              <a:gd name="connsiteY18" fmla="*/ 297191 h 639954"/>
              <a:gd name="connsiteX19" fmla="*/ 672925 w 717748"/>
              <a:gd name="connsiteY19" fmla="*/ 225474 h 639954"/>
              <a:gd name="connsiteX20" fmla="*/ 690854 w 717748"/>
              <a:gd name="connsiteY20" fmla="*/ 207544 h 639954"/>
              <a:gd name="connsiteX21" fmla="*/ 708784 w 717748"/>
              <a:gd name="connsiteY21" fmla="*/ 153756 h 639954"/>
              <a:gd name="connsiteX22" fmla="*/ 717748 w 717748"/>
              <a:gd name="connsiteY22" fmla="*/ 126862 h 639954"/>
              <a:gd name="connsiteX23" fmla="*/ 708784 w 717748"/>
              <a:gd name="connsiteY23" fmla="*/ 82038 h 639954"/>
              <a:gd name="connsiteX24" fmla="*/ 672925 w 717748"/>
              <a:gd name="connsiteY24" fmla="*/ 64109 h 639954"/>
              <a:gd name="connsiteX25" fmla="*/ 654995 w 717748"/>
              <a:gd name="connsiteY25" fmla="*/ 46180 h 639954"/>
              <a:gd name="connsiteX26" fmla="*/ 574313 w 717748"/>
              <a:gd name="connsiteY26" fmla="*/ 28250 h 639954"/>
              <a:gd name="connsiteX27" fmla="*/ 511560 w 717748"/>
              <a:gd name="connsiteY27" fmla="*/ 1356 h 639954"/>
              <a:gd name="connsiteX28" fmla="*/ 457772 w 717748"/>
              <a:gd name="connsiteY28" fmla="*/ 1916 h 639954"/>
              <a:gd name="connsiteX29" fmla="*/ 328624 w 717748"/>
              <a:gd name="connsiteY29" fmla="*/ 33572 h 639954"/>
              <a:gd name="connsiteX30" fmla="*/ 251023 w 717748"/>
              <a:gd name="connsiteY30" fmla="*/ 65230 h 639954"/>
              <a:gd name="connsiteX0" fmla="*/ 251023 w 717748"/>
              <a:gd name="connsiteY0" fmla="*/ 65230 h 639954"/>
              <a:gd name="connsiteX1" fmla="*/ 126078 w 717748"/>
              <a:gd name="connsiteY1" fmla="*/ 198580 h 639954"/>
              <a:gd name="connsiteX2" fmla="*/ 90219 w 717748"/>
              <a:gd name="connsiteY2" fmla="*/ 270297 h 639954"/>
              <a:gd name="connsiteX3" fmla="*/ 18501 w 717748"/>
              <a:gd name="connsiteY3" fmla="*/ 333050 h 639954"/>
              <a:gd name="connsiteX4" fmla="*/ 572 w 717748"/>
              <a:gd name="connsiteY4" fmla="*/ 359944 h 639954"/>
              <a:gd name="connsiteX5" fmla="*/ 9536 w 717748"/>
              <a:gd name="connsiteY5" fmla="*/ 512344 h 639954"/>
              <a:gd name="connsiteX6" fmla="*/ 18501 w 717748"/>
              <a:gd name="connsiteY6" fmla="*/ 539238 h 639954"/>
              <a:gd name="connsiteX7" fmla="*/ 63325 w 717748"/>
              <a:gd name="connsiteY7" fmla="*/ 584062 h 639954"/>
              <a:gd name="connsiteX8" fmla="*/ 99184 w 717748"/>
              <a:gd name="connsiteY8" fmla="*/ 601991 h 639954"/>
              <a:gd name="connsiteX9" fmla="*/ 302851 w 717748"/>
              <a:gd name="connsiteY9" fmla="*/ 634769 h 639954"/>
              <a:gd name="connsiteX10" fmla="*/ 366163 w 717748"/>
              <a:gd name="connsiteY10" fmla="*/ 578740 h 639954"/>
              <a:gd name="connsiteX11" fmla="*/ 377089 w 717748"/>
              <a:gd name="connsiteY11" fmla="*/ 557168 h 639954"/>
              <a:gd name="connsiteX12" fmla="*/ 403984 w 717748"/>
              <a:gd name="connsiteY12" fmla="*/ 548203 h 639954"/>
              <a:gd name="connsiteX13" fmla="*/ 457772 w 717748"/>
              <a:gd name="connsiteY13" fmla="*/ 503380 h 639954"/>
              <a:gd name="connsiteX14" fmla="*/ 484666 w 717748"/>
              <a:gd name="connsiteY14" fmla="*/ 440627 h 639954"/>
              <a:gd name="connsiteX15" fmla="*/ 517443 w 717748"/>
              <a:gd name="connsiteY15" fmla="*/ 404768 h 639954"/>
              <a:gd name="connsiteX16" fmla="*/ 543776 w 717748"/>
              <a:gd name="connsiteY16" fmla="*/ 360505 h 639954"/>
              <a:gd name="connsiteX17" fmla="*/ 601207 w 717748"/>
              <a:gd name="connsiteY17" fmla="*/ 333050 h 639954"/>
              <a:gd name="connsiteX18" fmla="*/ 646031 w 717748"/>
              <a:gd name="connsiteY18" fmla="*/ 297191 h 639954"/>
              <a:gd name="connsiteX19" fmla="*/ 672925 w 717748"/>
              <a:gd name="connsiteY19" fmla="*/ 225474 h 639954"/>
              <a:gd name="connsiteX20" fmla="*/ 690854 w 717748"/>
              <a:gd name="connsiteY20" fmla="*/ 207544 h 639954"/>
              <a:gd name="connsiteX21" fmla="*/ 708784 w 717748"/>
              <a:gd name="connsiteY21" fmla="*/ 153756 h 639954"/>
              <a:gd name="connsiteX22" fmla="*/ 717748 w 717748"/>
              <a:gd name="connsiteY22" fmla="*/ 126862 h 639954"/>
              <a:gd name="connsiteX23" fmla="*/ 708784 w 717748"/>
              <a:gd name="connsiteY23" fmla="*/ 82038 h 639954"/>
              <a:gd name="connsiteX24" fmla="*/ 672925 w 717748"/>
              <a:gd name="connsiteY24" fmla="*/ 64109 h 639954"/>
              <a:gd name="connsiteX25" fmla="*/ 654995 w 717748"/>
              <a:gd name="connsiteY25" fmla="*/ 46180 h 639954"/>
              <a:gd name="connsiteX26" fmla="*/ 574313 w 717748"/>
              <a:gd name="connsiteY26" fmla="*/ 28250 h 639954"/>
              <a:gd name="connsiteX27" fmla="*/ 511560 w 717748"/>
              <a:gd name="connsiteY27" fmla="*/ 1356 h 639954"/>
              <a:gd name="connsiteX28" fmla="*/ 457772 w 717748"/>
              <a:gd name="connsiteY28" fmla="*/ 1916 h 639954"/>
              <a:gd name="connsiteX29" fmla="*/ 328624 w 717748"/>
              <a:gd name="connsiteY29" fmla="*/ 33572 h 639954"/>
              <a:gd name="connsiteX30" fmla="*/ 251023 w 717748"/>
              <a:gd name="connsiteY30" fmla="*/ 65230 h 639954"/>
              <a:gd name="connsiteX0" fmla="*/ 261886 w 728611"/>
              <a:gd name="connsiteY0" fmla="*/ 65230 h 639954"/>
              <a:gd name="connsiteX1" fmla="*/ 136941 w 728611"/>
              <a:gd name="connsiteY1" fmla="*/ 198580 h 639954"/>
              <a:gd name="connsiteX2" fmla="*/ 101082 w 728611"/>
              <a:gd name="connsiteY2" fmla="*/ 270297 h 639954"/>
              <a:gd name="connsiteX3" fmla="*/ 29364 w 728611"/>
              <a:gd name="connsiteY3" fmla="*/ 333050 h 639954"/>
              <a:gd name="connsiteX4" fmla="*/ 11435 w 728611"/>
              <a:gd name="connsiteY4" fmla="*/ 359944 h 639954"/>
              <a:gd name="connsiteX5" fmla="*/ 1349 w 728611"/>
              <a:gd name="connsiteY5" fmla="*/ 474244 h 639954"/>
              <a:gd name="connsiteX6" fmla="*/ 29364 w 728611"/>
              <a:gd name="connsiteY6" fmla="*/ 539238 h 639954"/>
              <a:gd name="connsiteX7" fmla="*/ 74188 w 728611"/>
              <a:gd name="connsiteY7" fmla="*/ 584062 h 639954"/>
              <a:gd name="connsiteX8" fmla="*/ 110047 w 728611"/>
              <a:gd name="connsiteY8" fmla="*/ 601991 h 639954"/>
              <a:gd name="connsiteX9" fmla="*/ 313714 w 728611"/>
              <a:gd name="connsiteY9" fmla="*/ 634769 h 639954"/>
              <a:gd name="connsiteX10" fmla="*/ 377026 w 728611"/>
              <a:gd name="connsiteY10" fmla="*/ 578740 h 639954"/>
              <a:gd name="connsiteX11" fmla="*/ 387952 w 728611"/>
              <a:gd name="connsiteY11" fmla="*/ 557168 h 639954"/>
              <a:gd name="connsiteX12" fmla="*/ 414847 w 728611"/>
              <a:gd name="connsiteY12" fmla="*/ 548203 h 639954"/>
              <a:gd name="connsiteX13" fmla="*/ 468635 w 728611"/>
              <a:gd name="connsiteY13" fmla="*/ 503380 h 639954"/>
              <a:gd name="connsiteX14" fmla="*/ 495529 w 728611"/>
              <a:gd name="connsiteY14" fmla="*/ 440627 h 639954"/>
              <a:gd name="connsiteX15" fmla="*/ 528306 w 728611"/>
              <a:gd name="connsiteY15" fmla="*/ 404768 h 639954"/>
              <a:gd name="connsiteX16" fmla="*/ 554639 w 728611"/>
              <a:gd name="connsiteY16" fmla="*/ 360505 h 639954"/>
              <a:gd name="connsiteX17" fmla="*/ 612070 w 728611"/>
              <a:gd name="connsiteY17" fmla="*/ 333050 h 639954"/>
              <a:gd name="connsiteX18" fmla="*/ 656894 w 728611"/>
              <a:gd name="connsiteY18" fmla="*/ 297191 h 639954"/>
              <a:gd name="connsiteX19" fmla="*/ 683788 w 728611"/>
              <a:gd name="connsiteY19" fmla="*/ 225474 h 639954"/>
              <a:gd name="connsiteX20" fmla="*/ 701717 w 728611"/>
              <a:gd name="connsiteY20" fmla="*/ 207544 h 639954"/>
              <a:gd name="connsiteX21" fmla="*/ 719647 w 728611"/>
              <a:gd name="connsiteY21" fmla="*/ 153756 h 639954"/>
              <a:gd name="connsiteX22" fmla="*/ 728611 w 728611"/>
              <a:gd name="connsiteY22" fmla="*/ 126862 h 639954"/>
              <a:gd name="connsiteX23" fmla="*/ 719647 w 728611"/>
              <a:gd name="connsiteY23" fmla="*/ 82038 h 639954"/>
              <a:gd name="connsiteX24" fmla="*/ 683788 w 728611"/>
              <a:gd name="connsiteY24" fmla="*/ 64109 h 639954"/>
              <a:gd name="connsiteX25" fmla="*/ 665858 w 728611"/>
              <a:gd name="connsiteY25" fmla="*/ 46180 h 639954"/>
              <a:gd name="connsiteX26" fmla="*/ 585176 w 728611"/>
              <a:gd name="connsiteY26" fmla="*/ 28250 h 639954"/>
              <a:gd name="connsiteX27" fmla="*/ 522423 w 728611"/>
              <a:gd name="connsiteY27" fmla="*/ 1356 h 639954"/>
              <a:gd name="connsiteX28" fmla="*/ 468635 w 728611"/>
              <a:gd name="connsiteY28" fmla="*/ 1916 h 639954"/>
              <a:gd name="connsiteX29" fmla="*/ 339487 w 728611"/>
              <a:gd name="connsiteY29" fmla="*/ 33572 h 639954"/>
              <a:gd name="connsiteX30" fmla="*/ 261886 w 728611"/>
              <a:gd name="connsiteY30" fmla="*/ 65230 h 639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28611" h="639954">
                <a:moveTo>
                  <a:pt x="261886" y="65230"/>
                </a:moveTo>
                <a:cubicBezTo>
                  <a:pt x="228128" y="92731"/>
                  <a:pt x="181764" y="147780"/>
                  <a:pt x="136941" y="198580"/>
                </a:cubicBezTo>
                <a:cubicBezTo>
                  <a:pt x="124988" y="222486"/>
                  <a:pt x="116296" y="248322"/>
                  <a:pt x="101082" y="270297"/>
                </a:cubicBezTo>
                <a:cubicBezTo>
                  <a:pt x="78606" y="302762"/>
                  <a:pt x="58560" y="313586"/>
                  <a:pt x="29364" y="333050"/>
                </a:cubicBezTo>
                <a:cubicBezTo>
                  <a:pt x="23388" y="342015"/>
                  <a:pt x="16104" y="336412"/>
                  <a:pt x="11435" y="359944"/>
                </a:cubicBezTo>
                <a:cubicBezTo>
                  <a:pt x="6766" y="383476"/>
                  <a:pt x="-3714" y="423609"/>
                  <a:pt x="1349" y="474244"/>
                </a:cubicBezTo>
                <a:cubicBezTo>
                  <a:pt x="2289" y="483647"/>
                  <a:pt x="17224" y="520935"/>
                  <a:pt x="29364" y="539238"/>
                </a:cubicBezTo>
                <a:cubicBezTo>
                  <a:pt x="41504" y="557541"/>
                  <a:pt x="55288" y="574612"/>
                  <a:pt x="74188" y="584062"/>
                </a:cubicBezTo>
                <a:lnTo>
                  <a:pt x="110047" y="601991"/>
                </a:lnTo>
                <a:cubicBezTo>
                  <a:pt x="162266" y="654213"/>
                  <a:pt x="269218" y="638644"/>
                  <a:pt x="313714" y="634769"/>
                </a:cubicBezTo>
                <a:cubicBezTo>
                  <a:pt x="358211" y="630894"/>
                  <a:pt x="364653" y="591673"/>
                  <a:pt x="377026" y="578740"/>
                </a:cubicBezTo>
                <a:cubicBezTo>
                  <a:pt x="389399" y="565807"/>
                  <a:pt x="381649" y="562257"/>
                  <a:pt x="387952" y="557168"/>
                </a:cubicBezTo>
                <a:cubicBezTo>
                  <a:pt x="394255" y="552079"/>
                  <a:pt x="406395" y="552429"/>
                  <a:pt x="414847" y="548203"/>
                </a:cubicBezTo>
                <a:cubicBezTo>
                  <a:pt x="439809" y="535722"/>
                  <a:pt x="448808" y="523207"/>
                  <a:pt x="468635" y="503380"/>
                </a:cubicBezTo>
                <a:cubicBezTo>
                  <a:pt x="494368" y="400441"/>
                  <a:pt x="485584" y="457062"/>
                  <a:pt x="495529" y="440627"/>
                </a:cubicBezTo>
                <a:cubicBezTo>
                  <a:pt x="505474" y="424192"/>
                  <a:pt x="518454" y="418122"/>
                  <a:pt x="528306" y="404768"/>
                </a:cubicBezTo>
                <a:cubicBezTo>
                  <a:pt x="538158" y="391414"/>
                  <a:pt x="540678" y="372458"/>
                  <a:pt x="554639" y="360505"/>
                </a:cubicBezTo>
                <a:cubicBezTo>
                  <a:pt x="568600" y="348552"/>
                  <a:pt x="557981" y="343868"/>
                  <a:pt x="612070" y="333050"/>
                </a:cubicBezTo>
                <a:cubicBezTo>
                  <a:pt x="626457" y="323459"/>
                  <a:pt x="646674" y="312521"/>
                  <a:pt x="656894" y="297191"/>
                </a:cubicBezTo>
                <a:cubicBezTo>
                  <a:pt x="709843" y="217769"/>
                  <a:pt x="644374" y="304303"/>
                  <a:pt x="683788" y="225474"/>
                </a:cubicBezTo>
                <a:cubicBezTo>
                  <a:pt x="687568" y="217914"/>
                  <a:pt x="695741" y="213521"/>
                  <a:pt x="701717" y="207544"/>
                </a:cubicBezTo>
                <a:lnTo>
                  <a:pt x="719647" y="153756"/>
                </a:lnTo>
                <a:lnTo>
                  <a:pt x="728611" y="126862"/>
                </a:lnTo>
                <a:cubicBezTo>
                  <a:pt x="725623" y="111921"/>
                  <a:pt x="728503" y="94437"/>
                  <a:pt x="719647" y="82038"/>
                </a:cubicBezTo>
                <a:cubicBezTo>
                  <a:pt x="711880" y="71163"/>
                  <a:pt x="694907" y="71522"/>
                  <a:pt x="683788" y="64109"/>
                </a:cubicBezTo>
                <a:cubicBezTo>
                  <a:pt x="676755" y="59421"/>
                  <a:pt x="673106" y="50528"/>
                  <a:pt x="665858" y="46180"/>
                </a:cubicBezTo>
                <a:cubicBezTo>
                  <a:pt x="648050" y="35495"/>
                  <a:pt x="597639" y="31020"/>
                  <a:pt x="585176" y="28250"/>
                </a:cubicBezTo>
                <a:cubicBezTo>
                  <a:pt x="521570" y="14115"/>
                  <a:pt x="541846" y="5745"/>
                  <a:pt x="522423" y="1356"/>
                </a:cubicBezTo>
                <a:cubicBezTo>
                  <a:pt x="503000" y="-3033"/>
                  <a:pt x="486564" y="4904"/>
                  <a:pt x="468635" y="1916"/>
                </a:cubicBezTo>
                <a:cubicBezTo>
                  <a:pt x="397090" y="7027"/>
                  <a:pt x="426890" y="-13115"/>
                  <a:pt x="339487" y="33572"/>
                </a:cubicBezTo>
                <a:cubicBezTo>
                  <a:pt x="335478" y="38918"/>
                  <a:pt x="295644" y="37729"/>
                  <a:pt x="261886" y="6523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AA83EF3-0B6A-4678-B4B0-7C43D5D22A1E}"/>
              </a:ext>
            </a:extLst>
          </p:cNvPr>
          <p:cNvSpPr/>
          <p:nvPr/>
        </p:nvSpPr>
        <p:spPr>
          <a:xfrm>
            <a:off x="7839082" y="5262283"/>
            <a:ext cx="1043167" cy="606958"/>
          </a:xfrm>
          <a:custGeom>
            <a:avLst/>
            <a:gdLst>
              <a:gd name="connsiteX0" fmla="*/ 498094 w 1004228"/>
              <a:gd name="connsiteY0" fmla="*/ 71718 h 573636"/>
              <a:gd name="connsiteX1" fmla="*/ 498094 w 1004228"/>
              <a:gd name="connsiteY1" fmla="*/ 71718 h 573636"/>
              <a:gd name="connsiteX2" fmla="*/ 426377 w 1004228"/>
              <a:gd name="connsiteY2" fmla="*/ 44824 h 573636"/>
              <a:gd name="connsiteX3" fmla="*/ 381553 w 1004228"/>
              <a:gd name="connsiteY3" fmla="*/ 35859 h 573636"/>
              <a:gd name="connsiteX4" fmla="*/ 256047 w 1004228"/>
              <a:gd name="connsiteY4" fmla="*/ 8965 h 573636"/>
              <a:gd name="connsiteX5" fmla="*/ 157436 w 1004228"/>
              <a:gd name="connsiteY5" fmla="*/ 0 h 573636"/>
              <a:gd name="connsiteX6" fmla="*/ 67789 w 1004228"/>
              <a:gd name="connsiteY6" fmla="*/ 8965 h 573636"/>
              <a:gd name="connsiteX7" fmla="*/ 40894 w 1004228"/>
              <a:gd name="connsiteY7" fmla="*/ 17930 h 573636"/>
              <a:gd name="connsiteX8" fmla="*/ 14000 w 1004228"/>
              <a:gd name="connsiteY8" fmla="*/ 44824 h 573636"/>
              <a:gd name="connsiteX9" fmla="*/ 14000 w 1004228"/>
              <a:gd name="connsiteY9" fmla="*/ 161365 h 573636"/>
              <a:gd name="connsiteX10" fmla="*/ 40894 w 1004228"/>
              <a:gd name="connsiteY10" fmla="*/ 170330 h 573636"/>
              <a:gd name="connsiteX11" fmla="*/ 58824 w 1004228"/>
              <a:gd name="connsiteY11" fmla="*/ 188259 h 573636"/>
              <a:gd name="connsiteX12" fmla="*/ 112612 w 1004228"/>
              <a:gd name="connsiteY12" fmla="*/ 224118 h 573636"/>
              <a:gd name="connsiteX13" fmla="*/ 130542 w 1004228"/>
              <a:gd name="connsiteY13" fmla="*/ 242047 h 573636"/>
              <a:gd name="connsiteX14" fmla="*/ 193294 w 1004228"/>
              <a:gd name="connsiteY14" fmla="*/ 268942 h 573636"/>
              <a:gd name="connsiteX15" fmla="*/ 238118 w 1004228"/>
              <a:gd name="connsiteY15" fmla="*/ 313765 h 573636"/>
              <a:gd name="connsiteX16" fmla="*/ 291906 w 1004228"/>
              <a:gd name="connsiteY16" fmla="*/ 340659 h 573636"/>
              <a:gd name="connsiteX17" fmla="*/ 318800 w 1004228"/>
              <a:gd name="connsiteY17" fmla="*/ 349624 h 573636"/>
              <a:gd name="connsiteX18" fmla="*/ 381553 w 1004228"/>
              <a:gd name="connsiteY18" fmla="*/ 385483 h 573636"/>
              <a:gd name="connsiteX19" fmla="*/ 417412 w 1004228"/>
              <a:gd name="connsiteY19" fmla="*/ 421342 h 573636"/>
              <a:gd name="connsiteX20" fmla="*/ 480165 w 1004228"/>
              <a:gd name="connsiteY20" fmla="*/ 457200 h 573636"/>
              <a:gd name="connsiteX21" fmla="*/ 632565 w 1004228"/>
              <a:gd name="connsiteY21" fmla="*/ 502024 h 573636"/>
              <a:gd name="connsiteX22" fmla="*/ 776000 w 1004228"/>
              <a:gd name="connsiteY22" fmla="*/ 528918 h 573636"/>
              <a:gd name="connsiteX23" fmla="*/ 838753 w 1004228"/>
              <a:gd name="connsiteY23" fmla="*/ 537883 h 573636"/>
              <a:gd name="connsiteX24" fmla="*/ 991153 w 1004228"/>
              <a:gd name="connsiteY24" fmla="*/ 537883 h 573636"/>
              <a:gd name="connsiteX25" fmla="*/ 1000118 w 1004228"/>
              <a:gd name="connsiteY25" fmla="*/ 439271 h 573636"/>
              <a:gd name="connsiteX26" fmla="*/ 991153 w 1004228"/>
              <a:gd name="connsiteY26" fmla="*/ 385483 h 573636"/>
              <a:gd name="connsiteX27" fmla="*/ 937365 w 1004228"/>
              <a:gd name="connsiteY27" fmla="*/ 349624 h 573636"/>
              <a:gd name="connsiteX28" fmla="*/ 919436 w 1004228"/>
              <a:gd name="connsiteY28" fmla="*/ 331694 h 573636"/>
              <a:gd name="connsiteX29" fmla="*/ 856683 w 1004228"/>
              <a:gd name="connsiteY29" fmla="*/ 313765 h 573636"/>
              <a:gd name="connsiteX30" fmla="*/ 802894 w 1004228"/>
              <a:gd name="connsiteY30" fmla="*/ 277906 h 573636"/>
              <a:gd name="connsiteX31" fmla="*/ 776000 w 1004228"/>
              <a:gd name="connsiteY31" fmla="*/ 259977 h 573636"/>
              <a:gd name="connsiteX32" fmla="*/ 704283 w 1004228"/>
              <a:gd name="connsiteY32" fmla="*/ 206189 h 573636"/>
              <a:gd name="connsiteX33" fmla="*/ 659459 w 1004228"/>
              <a:gd name="connsiteY33" fmla="*/ 179294 h 573636"/>
              <a:gd name="connsiteX34" fmla="*/ 632565 w 1004228"/>
              <a:gd name="connsiteY34" fmla="*/ 161365 h 573636"/>
              <a:gd name="connsiteX35" fmla="*/ 605671 w 1004228"/>
              <a:gd name="connsiteY35" fmla="*/ 152400 h 573636"/>
              <a:gd name="connsiteX36" fmla="*/ 605671 w 1004228"/>
              <a:gd name="connsiteY36" fmla="*/ 152400 h 573636"/>
              <a:gd name="connsiteX0" fmla="*/ 498094 w 1004228"/>
              <a:gd name="connsiteY0" fmla="*/ 71718 h 573636"/>
              <a:gd name="connsiteX1" fmla="*/ 498094 w 1004228"/>
              <a:gd name="connsiteY1" fmla="*/ 71718 h 573636"/>
              <a:gd name="connsiteX2" fmla="*/ 426377 w 1004228"/>
              <a:gd name="connsiteY2" fmla="*/ 44824 h 573636"/>
              <a:gd name="connsiteX3" fmla="*/ 381553 w 1004228"/>
              <a:gd name="connsiteY3" fmla="*/ 35859 h 573636"/>
              <a:gd name="connsiteX4" fmla="*/ 256047 w 1004228"/>
              <a:gd name="connsiteY4" fmla="*/ 8965 h 573636"/>
              <a:gd name="connsiteX5" fmla="*/ 157436 w 1004228"/>
              <a:gd name="connsiteY5" fmla="*/ 0 h 573636"/>
              <a:gd name="connsiteX6" fmla="*/ 67789 w 1004228"/>
              <a:gd name="connsiteY6" fmla="*/ 8965 h 573636"/>
              <a:gd name="connsiteX7" fmla="*/ 40894 w 1004228"/>
              <a:gd name="connsiteY7" fmla="*/ 17930 h 573636"/>
              <a:gd name="connsiteX8" fmla="*/ 14000 w 1004228"/>
              <a:gd name="connsiteY8" fmla="*/ 44824 h 573636"/>
              <a:gd name="connsiteX9" fmla="*/ 14000 w 1004228"/>
              <a:gd name="connsiteY9" fmla="*/ 161365 h 573636"/>
              <a:gd name="connsiteX10" fmla="*/ 40894 w 1004228"/>
              <a:gd name="connsiteY10" fmla="*/ 170330 h 573636"/>
              <a:gd name="connsiteX11" fmla="*/ 58824 w 1004228"/>
              <a:gd name="connsiteY11" fmla="*/ 188259 h 573636"/>
              <a:gd name="connsiteX12" fmla="*/ 112612 w 1004228"/>
              <a:gd name="connsiteY12" fmla="*/ 224118 h 573636"/>
              <a:gd name="connsiteX13" fmla="*/ 130542 w 1004228"/>
              <a:gd name="connsiteY13" fmla="*/ 242047 h 573636"/>
              <a:gd name="connsiteX14" fmla="*/ 193294 w 1004228"/>
              <a:gd name="connsiteY14" fmla="*/ 268942 h 573636"/>
              <a:gd name="connsiteX15" fmla="*/ 238118 w 1004228"/>
              <a:gd name="connsiteY15" fmla="*/ 313765 h 573636"/>
              <a:gd name="connsiteX16" fmla="*/ 291906 w 1004228"/>
              <a:gd name="connsiteY16" fmla="*/ 340659 h 573636"/>
              <a:gd name="connsiteX17" fmla="*/ 318800 w 1004228"/>
              <a:gd name="connsiteY17" fmla="*/ 349624 h 573636"/>
              <a:gd name="connsiteX18" fmla="*/ 381553 w 1004228"/>
              <a:gd name="connsiteY18" fmla="*/ 385483 h 573636"/>
              <a:gd name="connsiteX19" fmla="*/ 417412 w 1004228"/>
              <a:gd name="connsiteY19" fmla="*/ 421342 h 573636"/>
              <a:gd name="connsiteX20" fmla="*/ 480165 w 1004228"/>
              <a:gd name="connsiteY20" fmla="*/ 457200 h 573636"/>
              <a:gd name="connsiteX21" fmla="*/ 632565 w 1004228"/>
              <a:gd name="connsiteY21" fmla="*/ 502024 h 573636"/>
              <a:gd name="connsiteX22" fmla="*/ 776000 w 1004228"/>
              <a:gd name="connsiteY22" fmla="*/ 528918 h 573636"/>
              <a:gd name="connsiteX23" fmla="*/ 838753 w 1004228"/>
              <a:gd name="connsiteY23" fmla="*/ 537883 h 573636"/>
              <a:gd name="connsiteX24" fmla="*/ 991153 w 1004228"/>
              <a:gd name="connsiteY24" fmla="*/ 537883 h 573636"/>
              <a:gd name="connsiteX25" fmla="*/ 1000118 w 1004228"/>
              <a:gd name="connsiteY25" fmla="*/ 439271 h 573636"/>
              <a:gd name="connsiteX26" fmla="*/ 991153 w 1004228"/>
              <a:gd name="connsiteY26" fmla="*/ 385483 h 573636"/>
              <a:gd name="connsiteX27" fmla="*/ 937365 w 1004228"/>
              <a:gd name="connsiteY27" fmla="*/ 349624 h 573636"/>
              <a:gd name="connsiteX28" fmla="*/ 919436 w 1004228"/>
              <a:gd name="connsiteY28" fmla="*/ 331694 h 573636"/>
              <a:gd name="connsiteX29" fmla="*/ 856683 w 1004228"/>
              <a:gd name="connsiteY29" fmla="*/ 313765 h 573636"/>
              <a:gd name="connsiteX30" fmla="*/ 802894 w 1004228"/>
              <a:gd name="connsiteY30" fmla="*/ 277906 h 573636"/>
              <a:gd name="connsiteX31" fmla="*/ 776000 w 1004228"/>
              <a:gd name="connsiteY31" fmla="*/ 259977 h 573636"/>
              <a:gd name="connsiteX32" fmla="*/ 704283 w 1004228"/>
              <a:gd name="connsiteY32" fmla="*/ 206189 h 573636"/>
              <a:gd name="connsiteX33" fmla="*/ 659459 w 1004228"/>
              <a:gd name="connsiteY33" fmla="*/ 179294 h 573636"/>
              <a:gd name="connsiteX34" fmla="*/ 632565 w 1004228"/>
              <a:gd name="connsiteY34" fmla="*/ 161365 h 573636"/>
              <a:gd name="connsiteX35" fmla="*/ 605671 w 1004228"/>
              <a:gd name="connsiteY35" fmla="*/ 152400 h 573636"/>
              <a:gd name="connsiteX36" fmla="*/ 496134 w 1004228"/>
              <a:gd name="connsiteY36" fmla="*/ 80962 h 573636"/>
              <a:gd name="connsiteX0" fmla="*/ 498094 w 1004228"/>
              <a:gd name="connsiteY0" fmla="*/ 71718 h 573636"/>
              <a:gd name="connsiteX1" fmla="*/ 498094 w 1004228"/>
              <a:gd name="connsiteY1" fmla="*/ 71718 h 573636"/>
              <a:gd name="connsiteX2" fmla="*/ 426377 w 1004228"/>
              <a:gd name="connsiteY2" fmla="*/ 44824 h 573636"/>
              <a:gd name="connsiteX3" fmla="*/ 381553 w 1004228"/>
              <a:gd name="connsiteY3" fmla="*/ 35859 h 573636"/>
              <a:gd name="connsiteX4" fmla="*/ 256047 w 1004228"/>
              <a:gd name="connsiteY4" fmla="*/ 8965 h 573636"/>
              <a:gd name="connsiteX5" fmla="*/ 157436 w 1004228"/>
              <a:gd name="connsiteY5" fmla="*/ 0 h 573636"/>
              <a:gd name="connsiteX6" fmla="*/ 67789 w 1004228"/>
              <a:gd name="connsiteY6" fmla="*/ 8965 h 573636"/>
              <a:gd name="connsiteX7" fmla="*/ 40894 w 1004228"/>
              <a:gd name="connsiteY7" fmla="*/ 17930 h 573636"/>
              <a:gd name="connsiteX8" fmla="*/ 14000 w 1004228"/>
              <a:gd name="connsiteY8" fmla="*/ 44824 h 573636"/>
              <a:gd name="connsiteX9" fmla="*/ 14000 w 1004228"/>
              <a:gd name="connsiteY9" fmla="*/ 161365 h 573636"/>
              <a:gd name="connsiteX10" fmla="*/ 40894 w 1004228"/>
              <a:gd name="connsiteY10" fmla="*/ 170330 h 573636"/>
              <a:gd name="connsiteX11" fmla="*/ 58824 w 1004228"/>
              <a:gd name="connsiteY11" fmla="*/ 188259 h 573636"/>
              <a:gd name="connsiteX12" fmla="*/ 112612 w 1004228"/>
              <a:gd name="connsiteY12" fmla="*/ 224118 h 573636"/>
              <a:gd name="connsiteX13" fmla="*/ 130542 w 1004228"/>
              <a:gd name="connsiteY13" fmla="*/ 242047 h 573636"/>
              <a:gd name="connsiteX14" fmla="*/ 193294 w 1004228"/>
              <a:gd name="connsiteY14" fmla="*/ 268942 h 573636"/>
              <a:gd name="connsiteX15" fmla="*/ 238118 w 1004228"/>
              <a:gd name="connsiteY15" fmla="*/ 313765 h 573636"/>
              <a:gd name="connsiteX16" fmla="*/ 291906 w 1004228"/>
              <a:gd name="connsiteY16" fmla="*/ 340659 h 573636"/>
              <a:gd name="connsiteX17" fmla="*/ 318800 w 1004228"/>
              <a:gd name="connsiteY17" fmla="*/ 349624 h 573636"/>
              <a:gd name="connsiteX18" fmla="*/ 381553 w 1004228"/>
              <a:gd name="connsiteY18" fmla="*/ 385483 h 573636"/>
              <a:gd name="connsiteX19" fmla="*/ 417412 w 1004228"/>
              <a:gd name="connsiteY19" fmla="*/ 421342 h 573636"/>
              <a:gd name="connsiteX20" fmla="*/ 494452 w 1004228"/>
              <a:gd name="connsiteY20" fmla="*/ 466725 h 573636"/>
              <a:gd name="connsiteX21" fmla="*/ 632565 w 1004228"/>
              <a:gd name="connsiteY21" fmla="*/ 502024 h 573636"/>
              <a:gd name="connsiteX22" fmla="*/ 776000 w 1004228"/>
              <a:gd name="connsiteY22" fmla="*/ 528918 h 573636"/>
              <a:gd name="connsiteX23" fmla="*/ 838753 w 1004228"/>
              <a:gd name="connsiteY23" fmla="*/ 537883 h 573636"/>
              <a:gd name="connsiteX24" fmla="*/ 991153 w 1004228"/>
              <a:gd name="connsiteY24" fmla="*/ 537883 h 573636"/>
              <a:gd name="connsiteX25" fmla="*/ 1000118 w 1004228"/>
              <a:gd name="connsiteY25" fmla="*/ 439271 h 573636"/>
              <a:gd name="connsiteX26" fmla="*/ 991153 w 1004228"/>
              <a:gd name="connsiteY26" fmla="*/ 385483 h 573636"/>
              <a:gd name="connsiteX27" fmla="*/ 937365 w 1004228"/>
              <a:gd name="connsiteY27" fmla="*/ 349624 h 573636"/>
              <a:gd name="connsiteX28" fmla="*/ 919436 w 1004228"/>
              <a:gd name="connsiteY28" fmla="*/ 331694 h 573636"/>
              <a:gd name="connsiteX29" fmla="*/ 856683 w 1004228"/>
              <a:gd name="connsiteY29" fmla="*/ 313765 h 573636"/>
              <a:gd name="connsiteX30" fmla="*/ 802894 w 1004228"/>
              <a:gd name="connsiteY30" fmla="*/ 277906 h 573636"/>
              <a:gd name="connsiteX31" fmla="*/ 776000 w 1004228"/>
              <a:gd name="connsiteY31" fmla="*/ 259977 h 573636"/>
              <a:gd name="connsiteX32" fmla="*/ 704283 w 1004228"/>
              <a:gd name="connsiteY32" fmla="*/ 206189 h 573636"/>
              <a:gd name="connsiteX33" fmla="*/ 659459 w 1004228"/>
              <a:gd name="connsiteY33" fmla="*/ 179294 h 573636"/>
              <a:gd name="connsiteX34" fmla="*/ 632565 w 1004228"/>
              <a:gd name="connsiteY34" fmla="*/ 161365 h 573636"/>
              <a:gd name="connsiteX35" fmla="*/ 605671 w 1004228"/>
              <a:gd name="connsiteY35" fmla="*/ 152400 h 573636"/>
              <a:gd name="connsiteX36" fmla="*/ 496134 w 1004228"/>
              <a:gd name="connsiteY36" fmla="*/ 80962 h 573636"/>
              <a:gd name="connsiteX0" fmla="*/ 498094 w 1004228"/>
              <a:gd name="connsiteY0" fmla="*/ 71718 h 573636"/>
              <a:gd name="connsiteX1" fmla="*/ 498094 w 1004228"/>
              <a:gd name="connsiteY1" fmla="*/ 71718 h 573636"/>
              <a:gd name="connsiteX2" fmla="*/ 426377 w 1004228"/>
              <a:gd name="connsiteY2" fmla="*/ 44824 h 573636"/>
              <a:gd name="connsiteX3" fmla="*/ 381553 w 1004228"/>
              <a:gd name="connsiteY3" fmla="*/ 35859 h 573636"/>
              <a:gd name="connsiteX4" fmla="*/ 256047 w 1004228"/>
              <a:gd name="connsiteY4" fmla="*/ 8965 h 573636"/>
              <a:gd name="connsiteX5" fmla="*/ 157436 w 1004228"/>
              <a:gd name="connsiteY5" fmla="*/ 0 h 573636"/>
              <a:gd name="connsiteX6" fmla="*/ 67789 w 1004228"/>
              <a:gd name="connsiteY6" fmla="*/ 8965 h 573636"/>
              <a:gd name="connsiteX7" fmla="*/ 40894 w 1004228"/>
              <a:gd name="connsiteY7" fmla="*/ 17930 h 573636"/>
              <a:gd name="connsiteX8" fmla="*/ 14000 w 1004228"/>
              <a:gd name="connsiteY8" fmla="*/ 44824 h 573636"/>
              <a:gd name="connsiteX9" fmla="*/ 14000 w 1004228"/>
              <a:gd name="connsiteY9" fmla="*/ 161365 h 573636"/>
              <a:gd name="connsiteX10" fmla="*/ 40894 w 1004228"/>
              <a:gd name="connsiteY10" fmla="*/ 170330 h 573636"/>
              <a:gd name="connsiteX11" fmla="*/ 58824 w 1004228"/>
              <a:gd name="connsiteY11" fmla="*/ 188259 h 573636"/>
              <a:gd name="connsiteX12" fmla="*/ 112612 w 1004228"/>
              <a:gd name="connsiteY12" fmla="*/ 224118 h 573636"/>
              <a:gd name="connsiteX13" fmla="*/ 130542 w 1004228"/>
              <a:gd name="connsiteY13" fmla="*/ 242047 h 573636"/>
              <a:gd name="connsiteX14" fmla="*/ 193294 w 1004228"/>
              <a:gd name="connsiteY14" fmla="*/ 268942 h 573636"/>
              <a:gd name="connsiteX15" fmla="*/ 238118 w 1004228"/>
              <a:gd name="connsiteY15" fmla="*/ 313765 h 573636"/>
              <a:gd name="connsiteX16" fmla="*/ 291906 w 1004228"/>
              <a:gd name="connsiteY16" fmla="*/ 340659 h 573636"/>
              <a:gd name="connsiteX17" fmla="*/ 318800 w 1004228"/>
              <a:gd name="connsiteY17" fmla="*/ 349624 h 573636"/>
              <a:gd name="connsiteX18" fmla="*/ 381553 w 1004228"/>
              <a:gd name="connsiteY18" fmla="*/ 385483 h 573636"/>
              <a:gd name="connsiteX19" fmla="*/ 417412 w 1004228"/>
              <a:gd name="connsiteY19" fmla="*/ 421342 h 573636"/>
              <a:gd name="connsiteX20" fmla="*/ 494452 w 1004228"/>
              <a:gd name="connsiteY20" fmla="*/ 466725 h 573636"/>
              <a:gd name="connsiteX21" fmla="*/ 632565 w 1004228"/>
              <a:gd name="connsiteY21" fmla="*/ 502024 h 573636"/>
              <a:gd name="connsiteX22" fmla="*/ 776000 w 1004228"/>
              <a:gd name="connsiteY22" fmla="*/ 528918 h 573636"/>
              <a:gd name="connsiteX23" fmla="*/ 838753 w 1004228"/>
              <a:gd name="connsiteY23" fmla="*/ 537883 h 573636"/>
              <a:gd name="connsiteX24" fmla="*/ 991153 w 1004228"/>
              <a:gd name="connsiteY24" fmla="*/ 537883 h 573636"/>
              <a:gd name="connsiteX25" fmla="*/ 1000118 w 1004228"/>
              <a:gd name="connsiteY25" fmla="*/ 439271 h 573636"/>
              <a:gd name="connsiteX26" fmla="*/ 991153 w 1004228"/>
              <a:gd name="connsiteY26" fmla="*/ 385483 h 573636"/>
              <a:gd name="connsiteX27" fmla="*/ 937365 w 1004228"/>
              <a:gd name="connsiteY27" fmla="*/ 349624 h 573636"/>
              <a:gd name="connsiteX28" fmla="*/ 919436 w 1004228"/>
              <a:gd name="connsiteY28" fmla="*/ 331694 h 573636"/>
              <a:gd name="connsiteX29" fmla="*/ 856683 w 1004228"/>
              <a:gd name="connsiteY29" fmla="*/ 313765 h 573636"/>
              <a:gd name="connsiteX30" fmla="*/ 802894 w 1004228"/>
              <a:gd name="connsiteY30" fmla="*/ 277906 h 573636"/>
              <a:gd name="connsiteX31" fmla="*/ 776000 w 1004228"/>
              <a:gd name="connsiteY31" fmla="*/ 259977 h 573636"/>
              <a:gd name="connsiteX32" fmla="*/ 704283 w 1004228"/>
              <a:gd name="connsiteY32" fmla="*/ 206189 h 573636"/>
              <a:gd name="connsiteX33" fmla="*/ 659459 w 1004228"/>
              <a:gd name="connsiteY33" fmla="*/ 179294 h 573636"/>
              <a:gd name="connsiteX34" fmla="*/ 632565 w 1004228"/>
              <a:gd name="connsiteY34" fmla="*/ 161365 h 573636"/>
              <a:gd name="connsiteX35" fmla="*/ 605671 w 1004228"/>
              <a:gd name="connsiteY35" fmla="*/ 152400 h 573636"/>
              <a:gd name="connsiteX36" fmla="*/ 496134 w 1004228"/>
              <a:gd name="connsiteY36" fmla="*/ 80962 h 573636"/>
              <a:gd name="connsiteX0" fmla="*/ 498094 w 1002366"/>
              <a:gd name="connsiteY0" fmla="*/ 71718 h 594607"/>
              <a:gd name="connsiteX1" fmla="*/ 498094 w 1002366"/>
              <a:gd name="connsiteY1" fmla="*/ 71718 h 594607"/>
              <a:gd name="connsiteX2" fmla="*/ 426377 w 1002366"/>
              <a:gd name="connsiteY2" fmla="*/ 44824 h 594607"/>
              <a:gd name="connsiteX3" fmla="*/ 381553 w 1002366"/>
              <a:gd name="connsiteY3" fmla="*/ 35859 h 594607"/>
              <a:gd name="connsiteX4" fmla="*/ 256047 w 1002366"/>
              <a:gd name="connsiteY4" fmla="*/ 8965 h 594607"/>
              <a:gd name="connsiteX5" fmla="*/ 157436 w 1002366"/>
              <a:gd name="connsiteY5" fmla="*/ 0 h 594607"/>
              <a:gd name="connsiteX6" fmla="*/ 67789 w 1002366"/>
              <a:gd name="connsiteY6" fmla="*/ 8965 h 594607"/>
              <a:gd name="connsiteX7" fmla="*/ 40894 w 1002366"/>
              <a:gd name="connsiteY7" fmla="*/ 17930 h 594607"/>
              <a:gd name="connsiteX8" fmla="*/ 14000 w 1002366"/>
              <a:gd name="connsiteY8" fmla="*/ 44824 h 594607"/>
              <a:gd name="connsiteX9" fmla="*/ 14000 w 1002366"/>
              <a:gd name="connsiteY9" fmla="*/ 161365 h 594607"/>
              <a:gd name="connsiteX10" fmla="*/ 40894 w 1002366"/>
              <a:gd name="connsiteY10" fmla="*/ 170330 h 594607"/>
              <a:gd name="connsiteX11" fmla="*/ 58824 w 1002366"/>
              <a:gd name="connsiteY11" fmla="*/ 188259 h 594607"/>
              <a:gd name="connsiteX12" fmla="*/ 112612 w 1002366"/>
              <a:gd name="connsiteY12" fmla="*/ 224118 h 594607"/>
              <a:gd name="connsiteX13" fmla="*/ 130542 w 1002366"/>
              <a:gd name="connsiteY13" fmla="*/ 242047 h 594607"/>
              <a:gd name="connsiteX14" fmla="*/ 193294 w 1002366"/>
              <a:gd name="connsiteY14" fmla="*/ 268942 h 594607"/>
              <a:gd name="connsiteX15" fmla="*/ 238118 w 1002366"/>
              <a:gd name="connsiteY15" fmla="*/ 313765 h 594607"/>
              <a:gd name="connsiteX16" fmla="*/ 291906 w 1002366"/>
              <a:gd name="connsiteY16" fmla="*/ 340659 h 594607"/>
              <a:gd name="connsiteX17" fmla="*/ 318800 w 1002366"/>
              <a:gd name="connsiteY17" fmla="*/ 349624 h 594607"/>
              <a:gd name="connsiteX18" fmla="*/ 381553 w 1002366"/>
              <a:gd name="connsiteY18" fmla="*/ 385483 h 594607"/>
              <a:gd name="connsiteX19" fmla="*/ 417412 w 1002366"/>
              <a:gd name="connsiteY19" fmla="*/ 421342 h 594607"/>
              <a:gd name="connsiteX20" fmla="*/ 494452 w 1002366"/>
              <a:gd name="connsiteY20" fmla="*/ 466725 h 594607"/>
              <a:gd name="connsiteX21" fmla="*/ 632565 w 1002366"/>
              <a:gd name="connsiteY21" fmla="*/ 502024 h 594607"/>
              <a:gd name="connsiteX22" fmla="*/ 776000 w 1002366"/>
              <a:gd name="connsiteY22" fmla="*/ 528918 h 594607"/>
              <a:gd name="connsiteX23" fmla="*/ 876853 w 1002366"/>
              <a:gd name="connsiteY23" fmla="*/ 585508 h 594607"/>
              <a:gd name="connsiteX24" fmla="*/ 991153 w 1002366"/>
              <a:gd name="connsiteY24" fmla="*/ 537883 h 594607"/>
              <a:gd name="connsiteX25" fmla="*/ 1000118 w 1002366"/>
              <a:gd name="connsiteY25" fmla="*/ 439271 h 594607"/>
              <a:gd name="connsiteX26" fmla="*/ 991153 w 1002366"/>
              <a:gd name="connsiteY26" fmla="*/ 385483 h 594607"/>
              <a:gd name="connsiteX27" fmla="*/ 937365 w 1002366"/>
              <a:gd name="connsiteY27" fmla="*/ 349624 h 594607"/>
              <a:gd name="connsiteX28" fmla="*/ 919436 w 1002366"/>
              <a:gd name="connsiteY28" fmla="*/ 331694 h 594607"/>
              <a:gd name="connsiteX29" fmla="*/ 856683 w 1002366"/>
              <a:gd name="connsiteY29" fmla="*/ 313765 h 594607"/>
              <a:gd name="connsiteX30" fmla="*/ 802894 w 1002366"/>
              <a:gd name="connsiteY30" fmla="*/ 277906 h 594607"/>
              <a:gd name="connsiteX31" fmla="*/ 776000 w 1002366"/>
              <a:gd name="connsiteY31" fmla="*/ 259977 h 594607"/>
              <a:gd name="connsiteX32" fmla="*/ 704283 w 1002366"/>
              <a:gd name="connsiteY32" fmla="*/ 206189 h 594607"/>
              <a:gd name="connsiteX33" fmla="*/ 659459 w 1002366"/>
              <a:gd name="connsiteY33" fmla="*/ 179294 h 594607"/>
              <a:gd name="connsiteX34" fmla="*/ 632565 w 1002366"/>
              <a:gd name="connsiteY34" fmla="*/ 161365 h 594607"/>
              <a:gd name="connsiteX35" fmla="*/ 605671 w 1002366"/>
              <a:gd name="connsiteY35" fmla="*/ 152400 h 594607"/>
              <a:gd name="connsiteX36" fmla="*/ 496134 w 1002366"/>
              <a:gd name="connsiteY36" fmla="*/ 80962 h 594607"/>
              <a:gd name="connsiteX0" fmla="*/ 498094 w 1029627"/>
              <a:gd name="connsiteY0" fmla="*/ 71718 h 608466"/>
              <a:gd name="connsiteX1" fmla="*/ 498094 w 1029627"/>
              <a:gd name="connsiteY1" fmla="*/ 71718 h 608466"/>
              <a:gd name="connsiteX2" fmla="*/ 426377 w 1029627"/>
              <a:gd name="connsiteY2" fmla="*/ 44824 h 608466"/>
              <a:gd name="connsiteX3" fmla="*/ 381553 w 1029627"/>
              <a:gd name="connsiteY3" fmla="*/ 35859 h 608466"/>
              <a:gd name="connsiteX4" fmla="*/ 256047 w 1029627"/>
              <a:gd name="connsiteY4" fmla="*/ 8965 h 608466"/>
              <a:gd name="connsiteX5" fmla="*/ 157436 w 1029627"/>
              <a:gd name="connsiteY5" fmla="*/ 0 h 608466"/>
              <a:gd name="connsiteX6" fmla="*/ 67789 w 1029627"/>
              <a:gd name="connsiteY6" fmla="*/ 8965 h 608466"/>
              <a:gd name="connsiteX7" fmla="*/ 40894 w 1029627"/>
              <a:gd name="connsiteY7" fmla="*/ 17930 h 608466"/>
              <a:gd name="connsiteX8" fmla="*/ 14000 w 1029627"/>
              <a:gd name="connsiteY8" fmla="*/ 44824 h 608466"/>
              <a:gd name="connsiteX9" fmla="*/ 14000 w 1029627"/>
              <a:gd name="connsiteY9" fmla="*/ 161365 h 608466"/>
              <a:gd name="connsiteX10" fmla="*/ 40894 w 1029627"/>
              <a:gd name="connsiteY10" fmla="*/ 170330 h 608466"/>
              <a:gd name="connsiteX11" fmla="*/ 58824 w 1029627"/>
              <a:gd name="connsiteY11" fmla="*/ 188259 h 608466"/>
              <a:gd name="connsiteX12" fmla="*/ 112612 w 1029627"/>
              <a:gd name="connsiteY12" fmla="*/ 224118 h 608466"/>
              <a:gd name="connsiteX13" fmla="*/ 130542 w 1029627"/>
              <a:gd name="connsiteY13" fmla="*/ 242047 h 608466"/>
              <a:gd name="connsiteX14" fmla="*/ 193294 w 1029627"/>
              <a:gd name="connsiteY14" fmla="*/ 268942 h 608466"/>
              <a:gd name="connsiteX15" fmla="*/ 238118 w 1029627"/>
              <a:gd name="connsiteY15" fmla="*/ 313765 h 608466"/>
              <a:gd name="connsiteX16" fmla="*/ 291906 w 1029627"/>
              <a:gd name="connsiteY16" fmla="*/ 340659 h 608466"/>
              <a:gd name="connsiteX17" fmla="*/ 318800 w 1029627"/>
              <a:gd name="connsiteY17" fmla="*/ 349624 h 608466"/>
              <a:gd name="connsiteX18" fmla="*/ 381553 w 1029627"/>
              <a:gd name="connsiteY18" fmla="*/ 385483 h 608466"/>
              <a:gd name="connsiteX19" fmla="*/ 417412 w 1029627"/>
              <a:gd name="connsiteY19" fmla="*/ 421342 h 608466"/>
              <a:gd name="connsiteX20" fmla="*/ 494452 w 1029627"/>
              <a:gd name="connsiteY20" fmla="*/ 466725 h 608466"/>
              <a:gd name="connsiteX21" fmla="*/ 632565 w 1029627"/>
              <a:gd name="connsiteY21" fmla="*/ 502024 h 608466"/>
              <a:gd name="connsiteX22" fmla="*/ 776000 w 1029627"/>
              <a:gd name="connsiteY22" fmla="*/ 528918 h 608466"/>
              <a:gd name="connsiteX23" fmla="*/ 876853 w 1029627"/>
              <a:gd name="connsiteY23" fmla="*/ 585508 h 608466"/>
              <a:gd name="connsiteX24" fmla="*/ 1024490 w 1029627"/>
              <a:gd name="connsiteY24" fmla="*/ 590271 h 608466"/>
              <a:gd name="connsiteX25" fmla="*/ 1000118 w 1029627"/>
              <a:gd name="connsiteY25" fmla="*/ 439271 h 608466"/>
              <a:gd name="connsiteX26" fmla="*/ 991153 w 1029627"/>
              <a:gd name="connsiteY26" fmla="*/ 385483 h 608466"/>
              <a:gd name="connsiteX27" fmla="*/ 937365 w 1029627"/>
              <a:gd name="connsiteY27" fmla="*/ 349624 h 608466"/>
              <a:gd name="connsiteX28" fmla="*/ 919436 w 1029627"/>
              <a:gd name="connsiteY28" fmla="*/ 331694 h 608466"/>
              <a:gd name="connsiteX29" fmla="*/ 856683 w 1029627"/>
              <a:gd name="connsiteY29" fmla="*/ 313765 h 608466"/>
              <a:gd name="connsiteX30" fmla="*/ 802894 w 1029627"/>
              <a:gd name="connsiteY30" fmla="*/ 277906 h 608466"/>
              <a:gd name="connsiteX31" fmla="*/ 776000 w 1029627"/>
              <a:gd name="connsiteY31" fmla="*/ 259977 h 608466"/>
              <a:gd name="connsiteX32" fmla="*/ 704283 w 1029627"/>
              <a:gd name="connsiteY32" fmla="*/ 206189 h 608466"/>
              <a:gd name="connsiteX33" fmla="*/ 659459 w 1029627"/>
              <a:gd name="connsiteY33" fmla="*/ 179294 h 608466"/>
              <a:gd name="connsiteX34" fmla="*/ 632565 w 1029627"/>
              <a:gd name="connsiteY34" fmla="*/ 161365 h 608466"/>
              <a:gd name="connsiteX35" fmla="*/ 605671 w 1029627"/>
              <a:gd name="connsiteY35" fmla="*/ 152400 h 608466"/>
              <a:gd name="connsiteX36" fmla="*/ 496134 w 1029627"/>
              <a:gd name="connsiteY36" fmla="*/ 80962 h 608466"/>
              <a:gd name="connsiteX0" fmla="*/ 498094 w 1043167"/>
              <a:gd name="connsiteY0" fmla="*/ 71718 h 606958"/>
              <a:gd name="connsiteX1" fmla="*/ 498094 w 1043167"/>
              <a:gd name="connsiteY1" fmla="*/ 71718 h 606958"/>
              <a:gd name="connsiteX2" fmla="*/ 426377 w 1043167"/>
              <a:gd name="connsiteY2" fmla="*/ 44824 h 606958"/>
              <a:gd name="connsiteX3" fmla="*/ 381553 w 1043167"/>
              <a:gd name="connsiteY3" fmla="*/ 35859 h 606958"/>
              <a:gd name="connsiteX4" fmla="*/ 256047 w 1043167"/>
              <a:gd name="connsiteY4" fmla="*/ 8965 h 606958"/>
              <a:gd name="connsiteX5" fmla="*/ 157436 w 1043167"/>
              <a:gd name="connsiteY5" fmla="*/ 0 h 606958"/>
              <a:gd name="connsiteX6" fmla="*/ 67789 w 1043167"/>
              <a:gd name="connsiteY6" fmla="*/ 8965 h 606958"/>
              <a:gd name="connsiteX7" fmla="*/ 40894 w 1043167"/>
              <a:gd name="connsiteY7" fmla="*/ 17930 h 606958"/>
              <a:gd name="connsiteX8" fmla="*/ 14000 w 1043167"/>
              <a:gd name="connsiteY8" fmla="*/ 44824 h 606958"/>
              <a:gd name="connsiteX9" fmla="*/ 14000 w 1043167"/>
              <a:gd name="connsiteY9" fmla="*/ 161365 h 606958"/>
              <a:gd name="connsiteX10" fmla="*/ 40894 w 1043167"/>
              <a:gd name="connsiteY10" fmla="*/ 170330 h 606958"/>
              <a:gd name="connsiteX11" fmla="*/ 58824 w 1043167"/>
              <a:gd name="connsiteY11" fmla="*/ 188259 h 606958"/>
              <a:gd name="connsiteX12" fmla="*/ 112612 w 1043167"/>
              <a:gd name="connsiteY12" fmla="*/ 224118 h 606958"/>
              <a:gd name="connsiteX13" fmla="*/ 130542 w 1043167"/>
              <a:gd name="connsiteY13" fmla="*/ 242047 h 606958"/>
              <a:gd name="connsiteX14" fmla="*/ 193294 w 1043167"/>
              <a:gd name="connsiteY14" fmla="*/ 268942 h 606958"/>
              <a:gd name="connsiteX15" fmla="*/ 238118 w 1043167"/>
              <a:gd name="connsiteY15" fmla="*/ 313765 h 606958"/>
              <a:gd name="connsiteX16" fmla="*/ 291906 w 1043167"/>
              <a:gd name="connsiteY16" fmla="*/ 340659 h 606958"/>
              <a:gd name="connsiteX17" fmla="*/ 318800 w 1043167"/>
              <a:gd name="connsiteY17" fmla="*/ 349624 h 606958"/>
              <a:gd name="connsiteX18" fmla="*/ 381553 w 1043167"/>
              <a:gd name="connsiteY18" fmla="*/ 385483 h 606958"/>
              <a:gd name="connsiteX19" fmla="*/ 417412 w 1043167"/>
              <a:gd name="connsiteY19" fmla="*/ 421342 h 606958"/>
              <a:gd name="connsiteX20" fmla="*/ 494452 w 1043167"/>
              <a:gd name="connsiteY20" fmla="*/ 466725 h 606958"/>
              <a:gd name="connsiteX21" fmla="*/ 632565 w 1043167"/>
              <a:gd name="connsiteY21" fmla="*/ 502024 h 606958"/>
              <a:gd name="connsiteX22" fmla="*/ 776000 w 1043167"/>
              <a:gd name="connsiteY22" fmla="*/ 528918 h 606958"/>
              <a:gd name="connsiteX23" fmla="*/ 876853 w 1043167"/>
              <a:gd name="connsiteY23" fmla="*/ 585508 h 606958"/>
              <a:gd name="connsiteX24" fmla="*/ 1024490 w 1043167"/>
              <a:gd name="connsiteY24" fmla="*/ 590271 h 606958"/>
              <a:gd name="connsiteX25" fmla="*/ 1042981 w 1043167"/>
              <a:gd name="connsiteY25" fmla="*/ 463083 h 606958"/>
              <a:gd name="connsiteX26" fmla="*/ 991153 w 1043167"/>
              <a:gd name="connsiteY26" fmla="*/ 385483 h 606958"/>
              <a:gd name="connsiteX27" fmla="*/ 937365 w 1043167"/>
              <a:gd name="connsiteY27" fmla="*/ 349624 h 606958"/>
              <a:gd name="connsiteX28" fmla="*/ 919436 w 1043167"/>
              <a:gd name="connsiteY28" fmla="*/ 331694 h 606958"/>
              <a:gd name="connsiteX29" fmla="*/ 856683 w 1043167"/>
              <a:gd name="connsiteY29" fmla="*/ 313765 h 606958"/>
              <a:gd name="connsiteX30" fmla="*/ 802894 w 1043167"/>
              <a:gd name="connsiteY30" fmla="*/ 277906 h 606958"/>
              <a:gd name="connsiteX31" fmla="*/ 776000 w 1043167"/>
              <a:gd name="connsiteY31" fmla="*/ 259977 h 606958"/>
              <a:gd name="connsiteX32" fmla="*/ 704283 w 1043167"/>
              <a:gd name="connsiteY32" fmla="*/ 206189 h 606958"/>
              <a:gd name="connsiteX33" fmla="*/ 659459 w 1043167"/>
              <a:gd name="connsiteY33" fmla="*/ 179294 h 606958"/>
              <a:gd name="connsiteX34" fmla="*/ 632565 w 1043167"/>
              <a:gd name="connsiteY34" fmla="*/ 161365 h 606958"/>
              <a:gd name="connsiteX35" fmla="*/ 605671 w 1043167"/>
              <a:gd name="connsiteY35" fmla="*/ 152400 h 606958"/>
              <a:gd name="connsiteX36" fmla="*/ 496134 w 1043167"/>
              <a:gd name="connsiteY36" fmla="*/ 80962 h 6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43167" h="606958">
                <a:moveTo>
                  <a:pt x="498094" y="71718"/>
                </a:moveTo>
                <a:lnTo>
                  <a:pt x="498094" y="71718"/>
                </a:lnTo>
                <a:cubicBezTo>
                  <a:pt x="474188" y="62753"/>
                  <a:pt x="450779" y="52332"/>
                  <a:pt x="426377" y="44824"/>
                </a:cubicBezTo>
                <a:cubicBezTo>
                  <a:pt x="411814" y="40343"/>
                  <a:pt x="396427" y="39165"/>
                  <a:pt x="381553" y="35859"/>
                </a:cubicBezTo>
                <a:cubicBezTo>
                  <a:pt x="336456" y="25837"/>
                  <a:pt x="307502" y="13643"/>
                  <a:pt x="256047" y="8965"/>
                </a:cubicBezTo>
                <a:lnTo>
                  <a:pt x="157436" y="0"/>
                </a:lnTo>
                <a:cubicBezTo>
                  <a:pt x="127554" y="2988"/>
                  <a:pt x="97471" y="4398"/>
                  <a:pt x="67789" y="8965"/>
                </a:cubicBezTo>
                <a:cubicBezTo>
                  <a:pt x="58449" y="10402"/>
                  <a:pt x="48757" y="12688"/>
                  <a:pt x="40894" y="17930"/>
                </a:cubicBezTo>
                <a:cubicBezTo>
                  <a:pt x="30345" y="24962"/>
                  <a:pt x="22965" y="35859"/>
                  <a:pt x="14000" y="44824"/>
                </a:cubicBezTo>
                <a:cubicBezTo>
                  <a:pt x="-531" y="88419"/>
                  <a:pt x="-8393" y="99784"/>
                  <a:pt x="14000" y="161365"/>
                </a:cubicBezTo>
                <a:cubicBezTo>
                  <a:pt x="17229" y="170246"/>
                  <a:pt x="31929" y="167342"/>
                  <a:pt x="40894" y="170330"/>
                </a:cubicBezTo>
                <a:cubicBezTo>
                  <a:pt x="46871" y="176306"/>
                  <a:pt x="52062" y="183188"/>
                  <a:pt x="58824" y="188259"/>
                </a:cubicBezTo>
                <a:cubicBezTo>
                  <a:pt x="76063" y="201188"/>
                  <a:pt x="97375" y="208881"/>
                  <a:pt x="112612" y="224118"/>
                </a:cubicBezTo>
                <a:cubicBezTo>
                  <a:pt x="118589" y="230094"/>
                  <a:pt x="123294" y="237699"/>
                  <a:pt x="130542" y="242047"/>
                </a:cubicBezTo>
                <a:cubicBezTo>
                  <a:pt x="180514" y="272030"/>
                  <a:pt x="134277" y="223039"/>
                  <a:pt x="193294" y="268942"/>
                </a:cubicBezTo>
                <a:cubicBezTo>
                  <a:pt x="209973" y="281915"/>
                  <a:pt x="218072" y="307083"/>
                  <a:pt x="238118" y="313765"/>
                </a:cubicBezTo>
                <a:cubicBezTo>
                  <a:pt x="305717" y="336299"/>
                  <a:pt x="222393" y="305902"/>
                  <a:pt x="291906" y="340659"/>
                </a:cubicBezTo>
                <a:cubicBezTo>
                  <a:pt x="300358" y="344885"/>
                  <a:pt x="309835" y="346636"/>
                  <a:pt x="318800" y="349624"/>
                </a:cubicBezTo>
                <a:cubicBezTo>
                  <a:pt x="403960" y="434784"/>
                  <a:pt x="285236" y="325285"/>
                  <a:pt x="381553" y="385483"/>
                </a:cubicBezTo>
                <a:cubicBezTo>
                  <a:pt x="395888" y="394442"/>
                  <a:pt x="398596" y="407802"/>
                  <a:pt x="417412" y="421342"/>
                </a:cubicBezTo>
                <a:cubicBezTo>
                  <a:pt x="436228" y="434882"/>
                  <a:pt x="448956" y="443978"/>
                  <a:pt x="494452" y="466725"/>
                </a:cubicBezTo>
                <a:cubicBezTo>
                  <a:pt x="554228" y="478879"/>
                  <a:pt x="585640" y="491659"/>
                  <a:pt x="632565" y="502024"/>
                </a:cubicBezTo>
                <a:cubicBezTo>
                  <a:pt x="679490" y="512389"/>
                  <a:pt x="735285" y="515004"/>
                  <a:pt x="776000" y="528918"/>
                </a:cubicBezTo>
                <a:cubicBezTo>
                  <a:pt x="816715" y="542832"/>
                  <a:pt x="843235" y="566645"/>
                  <a:pt x="876853" y="585508"/>
                </a:cubicBezTo>
                <a:cubicBezTo>
                  <a:pt x="922521" y="615953"/>
                  <a:pt x="996802" y="610675"/>
                  <a:pt x="1024490" y="590271"/>
                </a:cubicBezTo>
                <a:cubicBezTo>
                  <a:pt x="1052178" y="569867"/>
                  <a:pt x="1039993" y="495954"/>
                  <a:pt x="1042981" y="463083"/>
                </a:cubicBezTo>
                <a:cubicBezTo>
                  <a:pt x="1039993" y="445154"/>
                  <a:pt x="1008756" y="404393"/>
                  <a:pt x="991153" y="385483"/>
                </a:cubicBezTo>
                <a:cubicBezTo>
                  <a:pt x="973550" y="366573"/>
                  <a:pt x="952602" y="364861"/>
                  <a:pt x="937365" y="349624"/>
                </a:cubicBezTo>
                <a:cubicBezTo>
                  <a:pt x="931389" y="343647"/>
                  <a:pt x="926684" y="336043"/>
                  <a:pt x="919436" y="331694"/>
                </a:cubicBezTo>
                <a:cubicBezTo>
                  <a:pt x="910253" y="326184"/>
                  <a:pt x="863376" y="315438"/>
                  <a:pt x="856683" y="313765"/>
                </a:cubicBezTo>
                <a:lnTo>
                  <a:pt x="802894" y="277906"/>
                </a:lnTo>
                <a:cubicBezTo>
                  <a:pt x="793929" y="271930"/>
                  <a:pt x="783618" y="267596"/>
                  <a:pt x="776000" y="259977"/>
                </a:cubicBezTo>
                <a:cubicBezTo>
                  <a:pt x="724495" y="208471"/>
                  <a:pt x="751223" y="221834"/>
                  <a:pt x="704283" y="206189"/>
                </a:cubicBezTo>
                <a:cubicBezTo>
                  <a:pt x="669263" y="171169"/>
                  <a:pt x="706008" y="202569"/>
                  <a:pt x="659459" y="179294"/>
                </a:cubicBezTo>
                <a:cubicBezTo>
                  <a:pt x="649822" y="174476"/>
                  <a:pt x="642202" y="166183"/>
                  <a:pt x="632565" y="161365"/>
                </a:cubicBezTo>
                <a:cubicBezTo>
                  <a:pt x="624113" y="157139"/>
                  <a:pt x="628409" y="165800"/>
                  <a:pt x="605671" y="152400"/>
                </a:cubicBezTo>
                <a:cubicBezTo>
                  <a:pt x="582933" y="139000"/>
                  <a:pt x="532646" y="104775"/>
                  <a:pt x="496134" y="80962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61EE280-8B42-4696-8D6E-0764124636C4}"/>
              </a:ext>
            </a:extLst>
          </p:cNvPr>
          <p:cNvSpPr/>
          <p:nvPr/>
        </p:nvSpPr>
        <p:spPr>
          <a:xfrm>
            <a:off x="5010150" y="2228382"/>
            <a:ext cx="302238" cy="357656"/>
          </a:xfrm>
          <a:custGeom>
            <a:avLst/>
            <a:gdLst>
              <a:gd name="connsiteX0" fmla="*/ 119063 w 302238"/>
              <a:gd name="connsiteY0" fmla="*/ 468 h 357656"/>
              <a:gd name="connsiteX1" fmla="*/ 119063 w 302238"/>
              <a:gd name="connsiteY1" fmla="*/ 468 h 357656"/>
              <a:gd name="connsiteX2" fmla="*/ 90488 w 302238"/>
              <a:gd name="connsiteY2" fmla="*/ 33806 h 357656"/>
              <a:gd name="connsiteX3" fmla="*/ 76200 w 302238"/>
              <a:gd name="connsiteY3" fmla="*/ 38568 h 357656"/>
              <a:gd name="connsiteX4" fmla="*/ 47625 w 302238"/>
              <a:gd name="connsiteY4" fmla="*/ 67143 h 357656"/>
              <a:gd name="connsiteX5" fmla="*/ 28575 w 302238"/>
              <a:gd name="connsiteY5" fmla="*/ 95718 h 357656"/>
              <a:gd name="connsiteX6" fmla="*/ 9525 w 302238"/>
              <a:gd name="connsiteY6" fmla="*/ 152868 h 357656"/>
              <a:gd name="connsiteX7" fmla="*/ 4763 w 302238"/>
              <a:gd name="connsiteY7" fmla="*/ 167156 h 357656"/>
              <a:gd name="connsiteX8" fmla="*/ 0 w 302238"/>
              <a:gd name="connsiteY8" fmla="*/ 181443 h 357656"/>
              <a:gd name="connsiteX9" fmla="*/ 4763 w 302238"/>
              <a:gd name="connsiteY9" fmla="*/ 262406 h 357656"/>
              <a:gd name="connsiteX10" fmla="*/ 14288 w 302238"/>
              <a:gd name="connsiteY10" fmla="*/ 276693 h 357656"/>
              <a:gd name="connsiteX11" fmla="*/ 19050 w 302238"/>
              <a:gd name="connsiteY11" fmla="*/ 290981 h 357656"/>
              <a:gd name="connsiteX12" fmla="*/ 33338 w 302238"/>
              <a:gd name="connsiteY12" fmla="*/ 295743 h 357656"/>
              <a:gd name="connsiteX13" fmla="*/ 80963 w 302238"/>
              <a:gd name="connsiteY13" fmla="*/ 319556 h 357656"/>
              <a:gd name="connsiteX14" fmla="*/ 95250 w 302238"/>
              <a:gd name="connsiteY14" fmla="*/ 329081 h 357656"/>
              <a:gd name="connsiteX15" fmla="*/ 109538 w 302238"/>
              <a:gd name="connsiteY15" fmla="*/ 343368 h 357656"/>
              <a:gd name="connsiteX16" fmla="*/ 123825 w 302238"/>
              <a:gd name="connsiteY16" fmla="*/ 348131 h 357656"/>
              <a:gd name="connsiteX17" fmla="*/ 138113 w 302238"/>
              <a:gd name="connsiteY17" fmla="*/ 357656 h 357656"/>
              <a:gd name="connsiteX18" fmla="*/ 176213 w 302238"/>
              <a:gd name="connsiteY18" fmla="*/ 343368 h 357656"/>
              <a:gd name="connsiteX19" fmla="*/ 233363 w 302238"/>
              <a:gd name="connsiteY19" fmla="*/ 333843 h 357656"/>
              <a:gd name="connsiteX20" fmla="*/ 247650 w 302238"/>
              <a:gd name="connsiteY20" fmla="*/ 319556 h 357656"/>
              <a:gd name="connsiteX21" fmla="*/ 257175 w 302238"/>
              <a:gd name="connsiteY21" fmla="*/ 290981 h 357656"/>
              <a:gd name="connsiteX22" fmla="*/ 290513 w 302238"/>
              <a:gd name="connsiteY22" fmla="*/ 257643 h 357656"/>
              <a:gd name="connsiteX23" fmla="*/ 290513 w 302238"/>
              <a:gd name="connsiteY23" fmla="*/ 81431 h 357656"/>
              <a:gd name="connsiteX24" fmla="*/ 285750 w 302238"/>
              <a:gd name="connsiteY24" fmla="*/ 67143 h 357656"/>
              <a:gd name="connsiteX25" fmla="*/ 261938 w 302238"/>
              <a:gd name="connsiteY25" fmla="*/ 38568 h 357656"/>
              <a:gd name="connsiteX26" fmla="*/ 257175 w 302238"/>
              <a:gd name="connsiteY26" fmla="*/ 24281 h 357656"/>
              <a:gd name="connsiteX27" fmla="*/ 242888 w 302238"/>
              <a:gd name="connsiteY27" fmla="*/ 19518 h 357656"/>
              <a:gd name="connsiteX28" fmla="*/ 219075 w 302238"/>
              <a:gd name="connsiteY28" fmla="*/ 14756 h 357656"/>
              <a:gd name="connsiteX29" fmla="*/ 171450 w 302238"/>
              <a:gd name="connsiteY29" fmla="*/ 468 h 357656"/>
              <a:gd name="connsiteX30" fmla="*/ 119063 w 302238"/>
              <a:gd name="connsiteY30" fmla="*/ 468 h 357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02238" h="357656">
                <a:moveTo>
                  <a:pt x="119063" y="468"/>
                </a:moveTo>
                <a:lnTo>
                  <a:pt x="119063" y="468"/>
                </a:lnTo>
                <a:cubicBezTo>
                  <a:pt x="109538" y="11581"/>
                  <a:pt x="101427" y="24082"/>
                  <a:pt x="90488" y="33806"/>
                </a:cubicBezTo>
                <a:cubicBezTo>
                  <a:pt x="86736" y="37141"/>
                  <a:pt x="80163" y="35486"/>
                  <a:pt x="76200" y="38568"/>
                </a:cubicBezTo>
                <a:cubicBezTo>
                  <a:pt x="65567" y="46838"/>
                  <a:pt x="55097" y="55935"/>
                  <a:pt x="47625" y="67143"/>
                </a:cubicBezTo>
                <a:lnTo>
                  <a:pt x="28575" y="95718"/>
                </a:lnTo>
                <a:lnTo>
                  <a:pt x="9525" y="152868"/>
                </a:lnTo>
                <a:lnTo>
                  <a:pt x="4763" y="167156"/>
                </a:lnTo>
                <a:lnTo>
                  <a:pt x="0" y="181443"/>
                </a:lnTo>
                <a:cubicBezTo>
                  <a:pt x="1588" y="208431"/>
                  <a:pt x="753" y="235671"/>
                  <a:pt x="4763" y="262406"/>
                </a:cubicBezTo>
                <a:cubicBezTo>
                  <a:pt x="5612" y="268066"/>
                  <a:pt x="11728" y="271574"/>
                  <a:pt x="14288" y="276693"/>
                </a:cubicBezTo>
                <a:cubicBezTo>
                  <a:pt x="16533" y="281183"/>
                  <a:pt x="15500" y="287431"/>
                  <a:pt x="19050" y="290981"/>
                </a:cubicBezTo>
                <a:cubicBezTo>
                  <a:pt x="22600" y="294531"/>
                  <a:pt x="28575" y="294156"/>
                  <a:pt x="33338" y="295743"/>
                </a:cubicBezTo>
                <a:cubicBezTo>
                  <a:pt x="67359" y="318424"/>
                  <a:pt x="50807" y="312016"/>
                  <a:pt x="80963" y="319556"/>
                </a:cubicBezTo>
                <a:cubicBezTo>
                  <a:pt x="85725" y="322731"/>
                  <a:pt x="90853" y="325417"/>
                  <a:pt x="95250" y="329081"/>
                </a:cubicBezTo>
                <a:cubicBezTo>
                  <a:pt x="100424" y="333393"/>
                  <a:pt x="103934" y="339632"/>
                  <a:pt x="109538" y="343368"/>
                </a:cubicBezTo>
                <a:cubicBezTo>
                  <a:pt x="113715" y="346153"/>
                  <a:pt x="119335" y="345886"/>
                  <a:pt x="123825" y="348131"/>
                </a:cubicBezTo>
                <a:cubicBezTo>
                  <a:pt x="128945" y="350691"/>
                  <a:pt x="133350" y="354481"/>
                  <a:pt x="138113" y="357656"/>
                </a:cubicBezTo>
                <a:cubicBezTo>
                  <a:pt x="198513" y="345575"/>
                  <a:pt x="133286" y="361764"/>
                  <a:pt x="176213" y="343368"/>
                </a:cubicBezTo>
                <a:cubicBezTo>
                  <a:pt x="189167" y="337816"/>
                  <a:pt x="224967" y="334893"/>
                  <a:pt x="233363" y="333843"/>
                </a:cubicBezTo>
                <a:cubicBezTo>
                  <a:pt x="238125" y="329081"/>
                  <a:pt x="244379" y="325443"/>
                  <a:pt x="247650" y="319556"/>
                </a:cubicBezTo>
                <a:cubicBezTo>
                  <a:pt x="252526" y="310779"/>
                  <a:pt x="250075" y="298081"/>
                  <a:pt x="257175" y="290981"/>
                </a:cubicBezTo>
                <a:lnTo>
                  <a:pt x="290513" y="257643"/>
                </a:lnTo>
                <a:cubicBezTo>
                  <a:pt x="312021" y="193116"/>
                  <a:pt x="298963" y="237752"/>
                  <a:pt x="290513" y="81431"/>
                </a:cubicBezTo>
                <a:cubicBezTo>
                  <a:pt x="290242" y="76418"/>
                  <a:pt x="287995" y="71633"/>
                  <a:pt x="285750" y="67143"/>
                </a:cubicBezTo>
                <a:cubicBezTo>
                  <a:pt x="279120" y="53884"/>
                  <a:pt x="272469" y="49100"/>
                  <a:pt x="261938" y="38568"/>
                </a:cubicBezTo>
                <a:cubicBezTo>
                  <a:pt x="260350" y="33806"/>
                  <a:pt x="260725" y="27831"/>
                  <a:pt x="257175" y="24281"/>
                </a:cubicBezTo>
                <a:cubicBezTo>
                  <a:pt x="253625" y="20731"/>
                  <a:pt x="247758" y="20736"/>
                  <a:pt x="242888" y="19518"/>
                </a:cubicBezTo>
                <a:cubicBezTo>
                  <a:pt x="235035" y="17555"/>
                  <a:pt x="226885" y="16886"/>
                  <a:pt x="219075" y="14756"/>
                </a:cubicBezTo>
                <a:cubicBezTo>
                  <a:pt x="212027" y="12834"/>
                  <a:pt x="182158" y="1360"/>
                  <a:pt x="171450" y="468"/>
                </a:cubicBezTo>
                <a:cubicBezTo>
                  <a:pt x="158794" y="-587"/>
                  <a:pt x="127794" y="468"/>
                  <a:pt x="119063" y="468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3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17500"/>
            <a:ext cx="12191998" cy="622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1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435" y="1551"/>
            <a:ext cx="12204672" cy="6865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131533" y="6194963"/>
            <a:ext cx="47084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Khirbet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Qeiyafa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(Daniel C Browning Jr, 2012)</a:t>
            </a:r>
          </a:p>
        </p:txBody>
      </p:sp>
    </p:spTree>
    <p:extLst>
      <p:ext uri="{BB962C8B-B14F-4D97-AF65-F5344CB8AC3E}">
        <p14:creationId xmlns:p14="http://schemas.microsoft.com/office/powerpoint/2010/main" val="268871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435" y="1551"/>
            <a:ext cx="12204672" cy="6865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131533" y="6194963"/>
            <a:ext cx="47084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Khirbet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Qeiyafa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(Daniel C Browning Jr, 2012)</a:t>
            </a:r>
          </a:p>
        </p:txBody>
      </p:sp>
    </p:spTree>
    <p:extLst>
      <p:ext uri="{BB962C8B-B14F-4D97-AF65-F5344CB8AC3E}">
        <p14:creationId xmlns:p14="http://schemas.microsoft.com/office/powerpoint/2010/main" val="328832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136501" cy="6865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131533" y="6194963"/>
            <a:ext cx="47084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Khirbet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Qeiyafa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(Daniel C Browning Jr, 2012)</a:t>
            </a:r>
          </a:p>
        </p:txBody>
      </p:sp>
    </p:spTree>
    <p:extLst>
      <p:ext uri="{BB962C8B-B14F-4D97-AF65-F5344CB8AC3E}">
        <p14:creationId xmlns:p14="http://schemas.microsoft.com/office/powerpoint/2010/main" val="370310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216" y="0"/>
            <a:ext cx="8342068" cy="6865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131533" y="6194963"/>
            <a:ext cx="4708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Khirbet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Qeiyafa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46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911" y="1551"/>
            <a:ext cx="12209624" cy="68651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131533" y="6194963"/>
            <a:ext cx="47084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Gezer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(Daniel C Browning Jr, 2010)</a:t>
            </a:r>
          </a:p>
        </p:txBody>
      </p:sp>
    </p:spTree>
    <p:extLst>
      <p:ext uri="{BB962C8B-B14F-4D97-AF65-F5344CB8AC3E}">
        <p14:creationId xmlns:p14="http://schemas.microsoft.com/office/powerpoint/2010/main" val="267281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911" y="993"/>
            <a:ext cx="12209624" cy="68662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22829" y="122154"/>
            <a:ext cx="47084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Hazor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(Daniel C Browning Jr, 2000)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B18B09-6291-4D0C-BC01-FC0B5B3E45A2}"/>
              </a:ext>
            </a:extLst>
          </p:cNvPr>
          <p:cNvSpPr txBox="1"/>
          <p:nvPr/>
        </p:nvSpPr>
        <p:spPr>
          <a:xfrm>
            <a:off x="10684565" y="103283"/>
            <a:ext cx="1243578" cy="582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Israel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611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686" y="993"/>
            <a:ext cx="12205174" cy="68662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674625" y="99145"/>
            <a:ext cx="161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Hazor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(Daniel C Browning Jr, 2000)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B18B09-6291-4D0C-BC01-FC0B5B3E45A2}"/>
              </a:ext>
            </a:extLst>
          </p:cNvPr>
          <p:cNvSpPr txBox="1"/>
          <p:nvPr/>
        </p:nvSpPr>
        <p:spPr>
          <a:xfrm>
            <a:off x="5474211" y="96244"/>
            <a:ext cx="1243578" cy="582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Israel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670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1002" y="1551"/>
            <a:ext cx="4967179" cy="73136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131533" y="6194963"/>
            <a:ext cx="4708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Gezer Calendar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81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910" y="1551"/>
            <a:ext cx="12209622" cy="68651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131533" y="6194963"/>
            <a:ext cx="47084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Karnak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(Daniel C Browning Jr, 2010)</a:t>
            </a:r>
          </a:p>
        </p:txBody>
      </p:sp>
    </p:spTree>
    <p:extLst>
      <p:ext uri="{BB962C8B-B14F-4D97-AF65-F5344CB8AC3E}">
        <p14:creationId xmlns:p14="http://schemas.microsoft.com/office/powerpoint/2010/main" val="389509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910" y="1551"/>
            <a:ext cx="12209622" cy="6865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131533" y="6194963"/>
            <a:ext cx="47084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Karnak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(Daniel C Browning Jr, 2010)</a:t>
            </a:r>
          </a:p>
        </p:txBody>
      </p:sp>
    </p:spTree>
    <p:extLst>
      <p:ext uri="{BB962C8B-B14F-4D97-AF65-F5344CB8AC3E}">
        <p14:creationId xmlns:p14="http://schemas.microsoft.com/office/powerpoint/2010/main" val="332533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3266" y="25185"/>
            <a:ext cx="7185467" cy="68328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9911255" y="5833241"/>
            <a:ext cx="2123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“David” inscription from Tel Dan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10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Basic Outline of Hebrew Bible History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83F824-3874-46D9-AFDA-B2ED494AC2E2}"/>
              </a:ext>
            </a:extLst>
          </p:cNvPr>
          <p:cNvSpPr/>
          <p:nvPr/>
        </p:nvSpPr>
        <p:spPr>
          <a:xfrm>
            <a:off x="834787" y="948690"/>
            <a:ext cx="11357213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PATRIARCHS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Abraham, Isaac, Jacob &amp; sons (Middle Bronze Age)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SOJOURN IN EGYPT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move to Egypt under Joseph, eventual enslavement (Late Bronze Age)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EXODUS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Moses leads Israelites from Egypt, Mosaic Law at Sinai (End of Late Bronze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CONQUEST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Joshua leads military invasion of Canaan, the “Promised Land” (Beginning of Iron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JUDGES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Israel in tribal organization with local rule, struggle with other nations (Early Iron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UNITED MONARCHY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1</a:t>
            </a:r>
            <a:r>
              <a:rPr lang="en-US" sz="1600" b="1" baseline="30000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king over all Israel, Saul, superseded by David &amp; Solomon (c. 1000-925 </a:t>
            </a:r>
            <a:r>
              <a:rPr lang="en-US" sz="1600" b="1" cap="small" dirty="0" err="1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DIVIDED MONARCHY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after Solomon; Judah remains under Davidic dynasty, N tribes = Israel </a:t>
            </a:r>
          </a:p>
          <a:p>
            <a:pPr marL="971550" lvl="1" indent="-5143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the 9</a:t>
            </a:r>
            <a:r>
              <a:rPr lang="en-US" b="1" baseline="30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century (after 900) </a:t>
            </a:r>
            <a:r>
              <a:rPr lang="en-US" b="1" cap="small" dirty="0" err="1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Assyria was a growing threat </a:t>
            </a:r>
          </a:p>
          <a:p>
            <a:pPr marL="971550" lvl="1" indent="-51435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35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3C609D5C-2F4E-47D6-8491-BE674B65352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16559" y="1132380"/>
          <a:ext cx="11440160" cy="5616746"/>
        </p:xfrm>
        <a:graphic>
          <a:graphicData uri="http://schemas.openxmlformats.org/drawingml/2006/table">
            <a:tbl>
              <a:tblPr firstRow="1">
                <a:noFill/>
                <a:tableStyleId>{5C22544A-7EE6-4342-B048-85BDC9FD1C3A}</a:tableStyleId>
              </a:tblPr>
              <a:tblGrid>
                <a:gridCol w="1002807">
                  <a:extLst>
                    <a:ext uri="{9D8B030D-6E8A-4147-A177-3AD203B41FA5}">
                      <a16:colId xmlns:a16="http://schemas.microsoft.com/office/drawing/2014/main" val="1091968413"/>
                    </a:ext>
                  </a:extLst>
                </a:gridCol>
                <a:gridCol w="1220594">
                  <a:extLst>
                    <a:ext uri="{9D8B030D-6E8A-4147-A177-3AD203B41FA5}">
                      <a16:colId xmlns:a16="http://schemas.microsoft.com/office/drawing/2014/main" val="3392977426"/>
                    </a:ext>
                  </a:extLst>
                </a:gridCol>
                <a:gridCol w="2123768">
                  <a:extLst>
                    <a:ext uri="{9D8B030D-6E8A-4147-A177-3AD203B41FA5}">
                      <a16:colId xmlns:a16="http://schemas.microsoft.com/office/drawing/2014/main" val="1487988043"/>
                    </a:ext>
                  </a:extLst>
                </a:gridCol>
                <a:gridCol w="1120877">
                  <a:extLst>
                    <a:ext uri="{9D8B030D-6E8A-4147-A177-3AD203B41FA5}">
                      <a16:colId xmlns:a16="http://schemas.microsoft.com/office/drawing/2014/main" val="3454793280"/>
                    </a:ext>
                  </a:extLst>
                </a:gridCol>
                <a:gridCol w="2212259">
                  <a:extLst>
                    <a:ext uri="{9D8B030D-6E8A-4147-A177-3AD203B41FA5}">
                      <a16:colId xmlns:a16="http://schemas.microsoft.com/office/drawing/2014/main" val="391907839"/>
                    </a:ext>
                  </a:extLst>
                </a:gridCol>
                <a:gridCol w="3759855">
                  <a:extLst>
                    <a:ext uri="{9D8B030D-6E8A-4147-A177-3AD203B41FA5}">
                      <a16:colId xmlns:a16="http://schemas.microsoft.com/office/drawing/2014/main" val="2339651763"/>
                    </a:ext>
                  </a:extLst>
                </a:gridCol>
              </a:tblGrid>
              <a:tr h="567576">
                <a:tc>
                  <a:txBody>
                    <a:bodyPr/>
                    <a:lstStyle/>
                    <a:p>
                      <a:pPr indent="-228600"/>
                      <a:r>
                        <a:rPr lang="en-US" sz="1600" dirty="0" err="1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Appox</a:t>
                      </a:r>
                      <a:r>
                        <a:rPr lang="en-US" sz="160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</a:p>
                    <a:p>
                      <a:pPr indent="-228600"/>
                      <a:r>
                        <a:rPr lang="en-US" sz="160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Dates </a:t>
                      </a:r>
                      <a:r>
                        <a:rPr lang="en-US" sz="1600" cap="small" baseline="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bce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EGYPT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SYRIA-PALESTINE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GREECE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ANATOLIA</a:t>
                      </a: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MESOPOTAMIA</a:t>
                      </a: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449726"/>
                  </a:ext>
                </a:extLst>
              </a:tr>
              <a:tr h="2389792">
                <a:tc>
                  <a:txBody>
                    <a:bodyPr/>
                    <a:lstStyle/>
                    <a:p>
                      <a:pPr indent="-228600"/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1200-900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Weak continuation of New Kingdom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400" b="1" i="0" u="none" strike="noStrike" kern="1200" cap="none" spc="0" normalizeH="0" baseline="3000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rd </a:t>
                      </a: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Intermediate Period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Shoshenq (Shishak) 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c. 925 </a:t>
                      </a:r>
                      <a:r>
                        <a:rPr kumimoji="0" lang="en-US" sz="1400" b="1" i="0" u="none" strike="noStrike" kern="1200" cap="small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bce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Rise of New Nations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Phoenicians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Philistines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Arameans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Moab &amp; Edom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Migration of Greek groups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Greek Colonists in Aegean Coast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Neo-Hittite States in SE</a:t>
                      </a: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Middle Assyrian Period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Neo-Hittite States in NW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Rise of Aramean City-States N and NW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Babylon continues in 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881633"/>
                  </a:ext>
                </a:extLst>
              </a:tr>
              <a:tr h="1523492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900-550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01668"/>
                  </a:ext>
                </a:extLst>
              </a:tr>
              <a:tr h="1075734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550-333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29393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Iron Age in the Near East, Egypt, &amp; E Mediterranean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(c. 1200-333 </a:t>
            </a: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bce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2796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3C609D5C-2F4E-47D6-8491-BE674B65352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16559" y="1132380"/>
          <a:ext cx="11440160" cy="5647734"/>
        </p:xfrm>
        <a:graphic>
          <a:graphicData uri="http://schemas.openxmlformats.org/drawingml/2006/table">
            <a:tbl>
              <a:tblPr firstRow="1">
                <a:noFill/>
                <a:tableStyleId>{5C22544A-7EE6-4342-B048-85BDC9FD1C3A}</a:tableStyleId>
              </a:tblPr>
              <a:tblGrid>
                <a:gridCol w="1002807">
                  <a:extLst>
                    <a:ext uri="{9D8B030D-6E8A-4147-A177-3AD203B41FA5}">
                      <a16:colId xmlns:a16="http://schemas.microsoft.com/office/drawing/2014/main" val="1091968413"/>
                    </a:ext>
                  </a:extLst>
                </a:gridCol>
                <a:gridCol w="1220594">
                  <a:extLst>
                    <a:ext uri="{9D8B030D-6E8A-4147-A177-3AD203B41FA5}">
                      <a16:colId xmlns:a16="http://schemas.microsoft.com/office/drawing/2014/main" val="3392977426"/>
                    </a:ext>
                  </a:extLst>
                </a:gridCol>
                <a:gridCol w="2123768">
                  <a:extLst>
                    <a:ext uri="{9D8B030D-6E8A-4147-A177-3AD203B41FA5}">
                      <a16:colId xmlns:a16="http://schemas.microsoft.com/office/drawing/2014/main" val="1487988043"/>
                    </a:ext>
                  </a:extLst>
                </a:gridCol>
                <a:gridCol w="1120877">
                  <a:extLst>
                    <a:ext uri="{9D8B030D-6E8A-4147-A177-3AD203B41FA5}">
                      <a16:colId xmlns:a16="http://schemas.microsoft.com/office/drawing/2014/main" val="3454793280"/>
                    </a:ext>
                  </a:extLst>
                </a:gridCol>
                <a:gridCol w="2212259">
                  <a:extLst>
                    <a:ext uri="{9D8B030D-6E8A-4147-A177-3AD203B41FA5}">
                      <a16:colId xmlns:a16="http://schemas.microsoft.com/office/drawing/2014/main" val="391907839"/>
                    </a:ext>
                  </a:extLst>
                </a:gridCol>
                <a:gridCol w="3759855">
                  <a:extLst>
                    <a:ext uri="{9D8B030D-6E8A-4147-A177-3AD203B41FA5}">
                      <a16:colId xmlns:a16="http://schemas.microsoft.com/office/drawing/2014/main" val="2339651763"/>
                    </a:ext>
                  </a:extLst>
                </a:gridCol>
              </a:tblGrid>
              <a:tr h="567576">
                <a:tc>
                  <a:txBody>
                    <a:bodyPr/>
                    <a:lstStyle/>
                    <a:p>
                      <a:pPr indent="-228600"/>
                      <a:r>
                        <a:rPr lang="en-US" sz="1600" dirty="0" err="1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Appox</a:t>
                      </a:r>
                      <a:r>
                        <a:rPr lang="en-US" sz="160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</a:p>
                    <a:p>
                      <a:pPr indent="-228600"/>
                      <a:r>
                        <a:rPr lang="en-US" sz="160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Dates </a:t>
                      </a:r>
                      <a:r>
                        <a:rPr lang="en-US" sz="1600" cap="small" baseline="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bce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EGYPT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SYRIA-PALESTINE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GREECE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ANATOLIA</a:t>
                      </a: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MESOPOTAMIA</a:t>
                      </a: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449726"/>
                  </a:ext>
                </a:extLst>
              </a:tr>
              <a:tr h="2389792">
                <a:tc>
                  <a:txBody>
                    <a:bodyPr/>
                    <a:lstStyle/>
                    <a:p>
                      <a:pPr indent="-228600"/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1200-900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Weak continuation of New Kingdom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400" b="1" i="0" u="none" strike="noStrike" kern="1200" cap="none" spc="0" normalizeH="0" baseline="3000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rd </a:t>
                      </a: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Intermediate Period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Shoshenq (Shishak) 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c. 925 </a:t>
                      </a:r>
                      <a:r>
                        <a:rPr kumimoji="0" lang="en-US" sz="1400" b="1" i="0" u="none" strike="noStrike" kern="1200" cap="small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bce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Rise of New Nations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Phoenicians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Philistines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Arameans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Moab &amp; Edom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Migration of Greek groups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Greek Colonists in Aegean Coast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Neo-Hittite States in SE</a:t>
                      </a: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Middle Assyrian Period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Neo-Hittite States in NW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Rise of Aramean City-States N and NW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Babylon continues in 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881633"/>
                  </a:ext>
                </a:extLst>
              </a:tr>
              <a:tr h="1523492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900-550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Struggle with Assyria/ Babylon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 and Judah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Domination by Assyria/Babylon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Archaic Period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More Colonies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Domination by Assyria/Babylon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(Neo-)Assyrian Empire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(Neo-)Babylonian Empire </a:t>
                      </a: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01668"/>
                  </a:ext>
                </a:extLst>
              </a:tr>
              <a:tr h="1075734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550-333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29393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Iron Age in the Near East, Egypt, &amp; E Mediterranean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(c. 1200-333 </a:t>
            </a: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bce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705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Later Iron Age in the Near East, Egypt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Assyrian and Babylonian Empires (c. 900-500 </a:t>
            </a: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bce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83F824-3874-46D9-AFDA-B2ED494AC2E2}"/>
              </a:ext>
            </a:extLst>
          </p:cNvPr>
          <p:cNvSpPr/>
          <p:nvPr/>
        </p:nvSpPr>
        <p:spPr>
          <a:xfrm>
            <a:off x="875426" y="1453330"/>
            <a:ext cx="1052242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Interregional contact and trade slowly reestablished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Assyria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&amp; (later)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Babylon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dominated Mesopotamia and attempted to project empires beyond Mesopotamia</a:t>
            </a:r>
            <a:endParaRPr 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Ultimate goal of Mesopotamian empires was always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Egypt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Smaller national states became vassals in this struggle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Contemporary text sources reappear; often in the form of propagandistic monuments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Literary sources, most written later, also provide data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nations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Israel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Judah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documented in the Hebrew Bible (Old Testament) provide a great example picture . . .  </a:t>
            </a:r>
          </a:p>
        </p:txBody>
      </p:sp>
    </p:spTree>
    <p:extLst>
      <p:ext uri="{BB962C8B-B14F-4D97-AF65-F5344CB8AC3E}">
        <p14:creationId xmlns:p14="http://schemas.microsoft.com/office/powerpoint/2010/main" val="189092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Later Iron Age in the Near East, Egypt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Assyrian and Babylonian Empires (c. 900-500 </a:t>
            </a: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bce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83F824-3874-46D9-AFDA-B2ED494AC2E2}"/>
              </a:ext>
            </a:extLst>
          </p:cNvPr>
          <p:cNvSpPr/>
          <p:nvPr/>
        </p:nvSpPr>
        <p:spPr>
          <a:xfrm>
            <a:off x="875426" y="1453330"/>
            <a:ext cx="1052242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Interregional contact and trade slowly reestablished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Assyria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&amp; (later)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Babylon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dominated Mesopotamia and attempted to project empires beyond Mesopotamia</a:t>
            </a:r>
            <a:endParaRPr 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Ultimate goal of Mesopotamian empires was always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Egypt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Smaller national states became vassals in this struggle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Contemporary text sources reappear; often in the form of propagandistic monuments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Literary sources, most written later, also provide data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nations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Israel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Judah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documented in the Hebrew Bible (Old Testament) provide a great example picture . . .  </a:t>
            </a:r>
          </a:p>
        </p:txBody>
      </p:sp>
    </p:spTree>
    <p:extLst>
      <p:ext uri="{BB962C8B-B14F-4D97-AF65-F5344CB8AC3E}">
        <p14:creationId xmlns:p14="http://schemas.microsoft.com/office/powerpoint/2010/main" val="375365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8525" y="1551"/>
            <a:ext cx="4576752" cy="6865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131533" y="6194963"/>
            <a:ext cx="4708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Assurnasirpal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90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0316" y="1551"/>
            <a:ext cx="4573170" cy="6865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131533" y="6194963"/>
            <a:ext cx="4708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Assurnasirpal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78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0316" y="4237"/>
            <a:ext cx="4573170" cy="68597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131533" y="6194963"/>
            <a:ext cx="4708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Shalmaneser III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6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6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4CF35B6-6C14-440D-B230-7AC4070092BF}"/>
              </a:ext>
            </a:extLst>
          </p:cNvPr>
          <p:cNvSpPr/>
          <p:nvPr/>
        </p:nvSpPr>
        <p:spPr>
          <a:xfrm rot="780722">
            <a:off x="5730506" y="3435254"/>
            <a:ext cx="869487" cy="1519507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9C5F240-B6B4-4958-A326-BAE56195B5A2}"/>
              </a:ext>
            </a:extLst>
          </p:cNvPr>
          <p:cNvSpPr/>
          <p:nvPr/>
        </p:nvSpPr>
        <p:spPr>
          <a:xfrm>
            <a:off x="8144718" y="2313504"/>
            <a:ext cx="1358020" cy="86913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4B0000C5-9431-4A8F-BE25-77DE1CD616D4}"/>
              </a:ext>
            </a:extLst>
          </p:cNvPr>
          <p:cNvSpPr/>
          <p:nvPr/>
        </p:nvSpPr>
        <p:spPr>
          <a:xfrm rot="11122175" flipV="1">
            <a:off x="6367267" y="2566319"/>
            <a:ext cx="3567768" cy="944183"/>
          </a:xfrm>
          <a:prstGeom prst="arc">
            <a:avLst/>
          </a:prstGeom>
          <a:noFill/>
          <a:ln w="412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8FC3CC2A-800E-40B3-A7F0-4CEDC00CAA1D}"/>
              </a:ext>
            </a:extLst>
          </p:cNvPr>
          <p:cNvSpPr/>
          <p:nvPr/>
        </p:nvSpPr>
        <p:spPr>
          <a:xfrm rot="6165836">
            <a:off x="3313116" y="2084921"/>
            <a:ext cx="4662595" cy="1489632"/>
          </a:xfrm>
          <a:prstGeom prst="arc">
            <a:avLst/>
          </a:prstGeom>
          <a:noFill/>
          <a:ln w="412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E64E29E-B6CC-4CF7-A60D-C3C3F761B0CD}"/>
              </a:ext>
            </a:extLst>
          </p:cNvPr>
          <p:cNvSpPr/>
          <p:nvPr/>
        </p:nvSpPr>
        <p:spPr>
          <a:xfrm rot="20724030">
            <a:off x="3936427" y="4476621"/>
            <a:ext cx="1731523" cy="2418209"/>
          </a:xfrm>
          <a:prstGeom prst="ellipse">
            <a:avLst/>
          </a:pr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33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4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Basic Outline of Hebrew Bible History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83F824-3874-46D9-AFDA-B2ED494AC2E2}"/>
              </a:ext>
            </a:extLst>
          </p:cNvPr>
          <p:cNvSpPr/>
          <p:nvPr/>
        </p:nvSpPr>
        <p:spPr>
          <a:xfrm>
            <a:off x="834787" y="948690"/>
            <a:ext cx="11357213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PATRIARCHS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Abraham, Isaac, Jacob &amp; sons (Middle Bronze Age)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SOJOURN IN EGYPT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move to Egypt under Joseph, eventual enslavement (Late Bronze Age)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EXODUS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Moses leads Israelites from Egypt, Mosaic Law at Sinai (End of Late Bronze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CONQUEST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Joshua leads military invasion of Canaan, the “Promised Land” (Beginning of Iron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JUDGES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Israel in tribal organization with local rule, struggle with other nations (Early Iron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UNITED MONARCHY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1</a:t>
            </a:r>
            <a:r>
              <a:rPr lang="en-US" sz="1600" b="1" baseline="30000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king over all Israel, Saul, superseded by David &amp; Solomon (c. 1000-925 </a:t>
            </a:r>
            <a:r>
              <a:rPr lang="en-US" sz="1600" b="1" cap="small" dirty="0" err="1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DIVIDED MONARCHY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after Solomon; Judah remains under Davidic dynasty, N tribes = Israel </a:t>
            </a:r>
          </a:p>
          <a:p>
            <a:pPr marL="971550" lvl="1" indent="-5143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the 9</a:t>
            </a:r>
            <a:r>
              <a:rPr lang="en-US" b="1" baseline="30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century (after 900) </a:t>
            </a:r>
            <a:r>
              <a:rPr lang="en-US" b="1" cap="small" dirty="0" err="1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Assyria was a growing threat</a:t>
            </a:r>
          </a:p>
          <a:p>
            <a:pPr marL="1428750" lvl="2" indent="-5143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Israel and neighbors united as a coalition to face Assyrian king Shalmaneser III in 853 </a:t>
            </a:r>
            <a:r>
              <a:rPr lang="en-US" sz="1600" b="1" cap="small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sz="1600" b="1" cap="small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28750" lvl="2" indent="-5143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Coalition was temporarily successful, but Shalmaneser III returned in 841</a:t>
            </a:r>
          </a:p>
          <a:p>
            <a:pPr marL="971550" lvl="1" indent="-51435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70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620" y="-34708"/>
            <a:ext cx="4708478" cy="69274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8569063" y="5103009"/>
            <a:ext cx="35400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Moabite Stone/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Mesha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Stele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Monument of Moabite King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Mesha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tells of a rebellion from vassalage to Ahab, King of Israel (also noted in biblical account)</a:t>
            </a:r>
          </a:p>
        </p:txBody>
      </p:sp>
    </p:spTree>
    <p:extLst>
      <p:ext uri="{BB962C8B-B14F-4D97-AF65-F5344CB8AC3E}">
        <p14:creationId xmlns:p14="http://schemas.microsoft.com/office/powerpoint/2010/main" val="111639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620" y="-34708"/>
            <a:ext cx="4708478" cy="69274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131533" y="6194963"/>
            <a:ext cx="4708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Black Obelisk of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Shalmaneser III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13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0258097" cy="68387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373271" y="6142411"/>
            <a:ext cx="4708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Black Obelisk of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Shalmaneser III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51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Basic Outline of Hebrew Bible History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83F824-3874-46D9-AFDA-B2ED494AC2E2}"/>
              </a:ext>
            </a:extLst>
          </p:cNvPr>
          <p:cNvSpPr/>
          <p:nvPr/>
        </p:nvSpPr>
        <p:spPr>
          <a:xfrm>
            <a:off x="834787" y="948690"/>
            <a:ext cx="11357213" cy="644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PATRIARCHS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Abraham, Isaac, Jacob &amp; sons (Middle Bronze Age)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SOJOURN IN EGYPT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move to Egypt under Joseph, eventual enslavement (Late Bronze Age)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EXODUS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Moses leads Israelites from Egypt, Mosaic Law at Sinai (End of Late Bronze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CONQUEST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Joshua leads military invasion of Canaan, the “Promised Land” (Beginning of Iron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JUDGES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Israel in tribal organization with local rule, struggle with other nations (Early Iron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UNITED MONARCHY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1</a:t>
            </a:r>
            <a:r>
              <a:rPr lang="en-US" sz="1600" b="1" baseline="30000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king over all Israel, Saul, superseded by David &amp; Solomon (c. 1000-925 </a:t>
            </a:r>
            <a:r>
              <a:rPr lang="en-US" sz="1600" b="1" cap="small" dirty="0" err="1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DIVIDED MONARCHY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after Solomon; Judah remains under Davidic dynasty, N tribes = Israel </a:t>
            </a:r>
          </a:p>
          <a:p>
            <a:pPr marL="971550" lvl="1" indent="-5143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the 9</a:t>
            </a:r>
            <a:r>
              <a:rPr lang="en-US" b="1" baseline="30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century (after 900) </a:t>
            </a:r>
            <a:r>
              <a:rPr lang="en-US" b="1" cap="small" dirty="0" err="1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Assyria was a growing threat</a:t>
            </a:r>
          </a:p>
          <a:p>
            <a:pPr marL="1428750" lvl="2" indent="-5143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Israel and neighbors united as a coalition to face Assyrian king Shalmaneser III in 853 </a:t>
            </a:r>
            <a:r>
              <a:rPr lang="en-US" sz="1600" b="1" cap="small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sz="1600" b="1" cap="small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28750" lvl="2" indent="-5143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Coalition was temporarily successful, but Shalmaneser III returned in 841</a:t>
            </a:r>
          </a:p>
          <a:p>
            <a:pPr marL="971550" lvl="1" indent="-5143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After a lull in early 8</a:t>
            </a:r>
            <a:r>
              <a:rPr lang="en-US" b="1" baseline="30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century </a:t>
            </a:r>
            <a:r>
              <a:rPr lang="en-US" b="1" cap="small" dirty="0" err="1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Assyria revitalized under Tiglath-Pileser III in 745</a:t>
            </a:r>
          </a:p>
          <a:p>
            <a:pPr marL="1428750" lvl="2" indent="-5143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New strength, new policies on conquest </a:t>
            </a:r>
          </a:p>
          <a:p>
            <a:pPr marL="1428750" lvl="2" indent="-5143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Became the major issue for Israel, Judah, &amp; prophets (Amos, Hosea, Isaiah, Micah)</a:t>
            </a:r>
          </a:p>
          <a:p>
            <a:pPr marL="1428750" lvl="2" indent="-5143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 nation of Israel destroyed in 722 by Assyria; Judah devastated but survived</a:t>
            </a:r>
          </a:p>
          <a:p>
            <a:pPr marL="971550" lvl="1" indent="-51435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52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2121" y="-34708"/>
            <a:ext cx="3545475" cy="69274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8993393" y="6194962"/>
            <a:ext cx="3125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Esarhaddon, king of Assyria with captives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34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74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9869214" y="6142411"/>
            <a:ext cx="5212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Dur-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Sharrukin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Palace sculptures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12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0287000" y="6142411"/>
            <a:ext cx="4794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Dur-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Sharrukin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Gaza attacked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1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3956" y="0"/>
            <a:ext cx="466129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9700609" y="6279046"/>
            <a:ext cx="4708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Prism of Sennacherib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47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16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1025351" y="6279046"/>
            <a:ext cx="3383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Lachish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8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363"/>
            <a:ext cx="10088313" cy="68516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01355-DDDF-401B-8643-3B73D18EFB6F}"/>
              </a:ext>
            </a:extLst>
          </p:cNvPr>
          <p:cNvSpPr txBox="1"/>
          <p:nvPr/>
        </p:nvSpPr>
        <p:spPr>
          <a:xfrm>
            <a:off x="11025351" y="6279046"/>
            <a:ext cx="3383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Lachish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prstClr val="black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10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56" y="0"/>
            <a:ext cx="12180688" cy="68516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170F0C-7724-4C55-A124-2BCA3120A1A8}"/>
              </a:ext>
            </a:extLst>
          </p:cNvPr>
          <p:cNvSpPr txBox="1"/>
          <p:nvPr/>
        </p:nvSpPr>
        <p:spPr>
          <a:xfrm>
            <a:off x="10168435" y="6233632"/>
            <a:ext cx="20179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Lachish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(Daniel C Browning Jr, 1985)</a:t>
            </a:r>
          </a:p>
        </p:txBody>
      </p:sp>
    </p:spTree>
    <p:extLst>
      <p:ext uri="{BB962C8B-B14F-4D97-AF65-F5344CB8AC3E}">
        <p14:creationId xmlns:p14="http://schemas.microsoft.com/office/powerpoint/2010/main" val="128936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7017-CB16-410C-8F5D-3E32ABAA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56" y="0"/>
            <a:ext cx="12180688" cy="68516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170F0C-7724-4C55-A124-2BCA3120A1A8}"/>
              </a:ext>
            </a:extLst>
          </p:cNvPr>
          <p:cNvSpPr txBox="1"/>
          <p:nvPr/>
        </p:nvSpPr>
        <p:spPr>
          <a:xfrm>
            <a:off x="10168435" y="6233632"/>
            <a:ext cx="20179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Lachish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(Daniel C Browning Jr, 1985)</a:t>
            </a:r>
          </a:p>
        </p:txBody>
      </p:sp>
    </p:spTree>
    <p:extLst>
      <p:ext uri="{BB962C8B-B14F-4D97-AF65-F5344CB8AC3E}">
        <p14:creationId xmlns:p14="http://schemas.microsoft.com/office/powerpoint/2010/main" val="312889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Basic Outline of Hebrew Bible History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83F824-3874-46D9-AFDA-B2ED494AC2E2}"/>
              </a:ext>
            </a:extLst>
          </p:cNvPr>
          <p:cNvSpPr/>
          <p:nvPr/>
        </p:nvSpPr>
        <p:spPr>
          <a:xfrm>
            <a:off x="834787" y="948690"/>
            <a:ext cx="11357213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PATRIARCHS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Abraham, Isaac, Jacob &amp; sons (Middle Bronze Age)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SOJOURN IN EGYPT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move to Egypt under Joseph, eventual enslavement (Late Bronze Age)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EXODUS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Moses leads Israelites from Egypt, Mosaic Law at Sinai (End of Late Bronze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CONQUEST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Joshua leads military invasion of Canaan, the “Promised Land” (Beginning of Iron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JUDGES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Israel in tribal organization with local rule, struggle with other nations (Early Iron Age)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UNITED MONARCHY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1</a:t>
            </a:r>
            <a:r>
              <a:rPr lang="en-US" sz="1600" b="1" baseline="30000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king over all Israel, Saul, superseded by David &amp; Solomon (c. 1000-925 </a:t>
            </a:r>
            <a:r>
              <a:rPr lang="en-US" sz="1600" b="1" cap="small" dirty="0" err="1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DIVIDED MONARCHY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after Solomon; Judah remains under Davidic dynasty, N tribes = Israel 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JUDAH ALONE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Israel destroyed by Assyria (722 </a:t>
            </a:r>
            <a:r>
              <a:rPr lang="en-US" sz="1600" b="1" cap="small" dirty="0" err="1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); Judah as vassal to Assyria, later Babylon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EXILE</a:t>
            </a:r>
            <a:r>
              <a:rPr lang="en-US" sz="16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Judah rebelled; Jerusalem/Temple destroyed by Babylon; most “Jews”/Judeans exiled to Babylon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POST-EXILIC PERIOD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after Babylon taken by Persians, Cyrus allows Jews to return, rebuild Temple; but Judah remains a province in the Persian (Achaemenid or “</a:t>
            </a:r>
            <a:r>
              <a:rPr lang="en-US" sz="1600" b="1" dirty="0" err="1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Medo</a:t>
            </a:r>
            <a:r>
              <a:rPr lang="en-US" sz="16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-Persian”) Empire</a:t>
            </a:r>
            <a:endParaRPr lang="en-US" sz="24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56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3C609D5C-2F4E-47D6-8491-BE674B653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560461"/>
              </p:ext>
            </p:extLst>
          </p:nvPr>
        </p:nvGraphicFramePr>
        <p:xfrm>
          <a:off x="416559" y="1132380"/>
          <a:ext cx="11440160" cy="5647734"/>
        </p:xfrm>
        <a:graphic>
          <a:graphicData uri="http://schemas.openxmlformats.org/drawingml/2006/table">
            <a:tbl>
              <a:tblPr firstRow="1">
                <a:noFill/>
                <a:tableStyleId>{5C22544A-7EE6-4342-B048-85BDC9FD1C3A}</a:tableStyleId>
              </a:tblPr>
              <a:tblGrid>
                <a:gridCol w="1002807">
                  <a:extLst>
                    <a:ext uri="{9D8B030D-6E8A-4147-A177-3AD203B41FA5}">
                      <a16:colId xmlns:a16="http://schemas.microsoft.com/office/drawing/2014/main" val="1091968413"/>
                    </a:ext>
                  </a:extLst>
                </a:gridCol>
                <a:gridCol w="1220594">
                  <a:extLst>
                    <a:ext uri="{9D8B030D-6E8A-4147-A177-3AD203B41FA5}">
                      <a16:colId xmlns:a16="http://schemas.microsoft.com/office/drawing/2014/main" val="3392977426"/>
                    </a:ext>
                  </a:extLst>
                </a:gridCol>
                <a:gridCol w="2123768">
                  <a:extLst>
                    <a:ext uri="{9D8B030D-6E8A-4147-A177-3AD203B41FA5}">
                      <a16:colId xmlns:a16="http://schemas.microsoft.com/office/drawing/2014/main" val="1487988043"/>
                    </a:ext>
                  </a:extLst>
                </a:gridCol>
                <a:gridCol w="1120877">
                  <a:extLst>
                    <a:ext uri="{9D8B030D-6E8A-4147-A177-3AD203B41FA5}">
                      <a16:colId xmlns:a16="http://schemas.microsoft.com/office/drawing/2014/main" val="3454793280"/>
                    </a:ext>
                  </a:extLst>
                </a:gridCol>
                <a:gridCol w="2212259">
                  <a:extLst>
                    <a:ext uri="{9D8B030D-6E8A-4147-A177-3AD203B41FA5}">
                      <a16:colId xmlns:a16="http://schemas.microsoft.com/office/drawing/2014/main" val="391907839"/>
                    </a:ext>
                  </a:extLst>
                </a:gridCol>
                <a:gridCol w="3759855">
                  <a:extLst>
                    <a:ext uri="{9D8B030D-6E8A-4147-A177-3AD203B41FA5}">
                      <a16:colId xmlns:a16="http://schemas.microsoft.com/office/drawing/2014/main" val="2339651763"/>
                    </a:ext>
                  </a:extLst>
                </a:gridCol>
              </a:tblGrid>
              <a:tr h="567576">
                <a:tc>
                  <a:txBody>
                    <a:bodyPr/>
                    <a:lstStyle/>
                    <a:p>
                      <a:pPr indent="-228600"/>
                      <a:r>
                        <a:rPr lang="en-US" sz="1600" dirty="0" err="1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Appox</a:t>
                      </a:r>
                      <a:r>
                        <a:rPr lang="en-US" sz="160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</a:p>
                    <a:p>
                      <a:pPr indent="-228600"/>
                      <a:r>
                        <a:rPr lang="en-US" sz="160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Dates </a:t>
                      </a:r>
                      <a:r>
                        <a:rPr lang="en-US" sz="1600" cap="small" baseline="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bce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EGYPT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SYRIA-PALESTINE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GREECE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ANATOLIA</a:t>
                      </a: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MESOPOTAMIA</a:t>
                      </a: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449726"/>
                  </a:ext>
                </a:extLst>
              </a:tr>
              <a:tr h="2389792">
                <a:tc>
                  <a:txBody>
                    <a:bodyPr/>
                    <a:lstStyle/>
                    <a:p>
                      <a:pPr indent="-228600"/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1200-900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Weak continuation of New Kingdom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400" b="1" i="0" u="none" strike="noStrike" kern="1200" cap="none" spc="0" normalizeH="0" baseline="3000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rd </a:t>
                      </a: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Intermediate Period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Shoshenq (Shishak) 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c. 925 </a:t>
                      </a:r>
                      <a:r>
                        <a:rPr kumimoji="0" lang="en-US" sz="1400" b="1" i="0" u="none" strike="noStrike" kern="1200" cap="small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bce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Rise of New Nations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Phoenicians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Philistines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Arameans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Moab &amp; Edom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Migration of Greek groups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Greek Colonists in Aegean Coast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Neo-Hittite States in SE</a:t>
                      </a: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Middle Assyrian Period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Neo-Hittite States in NW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Rise of Aramean City-States N and NW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Babylon continues in 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881633"/>
                  </a:ext>
                </a:extLst>
              </a:tr>
              <a:tr h="1523492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900-550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Struggle with Assyria/ Babylon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 and Judah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Domination by Assyria/Babylon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Archaic Period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More Colonies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Domination by Assyria/Babylon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(Neo-)Assyrian Empire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(Neo-)Babylonian Empire </a:t>
                      </a: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01668"/>
                  </a:ext>
                </a:extLst>
              </a:tr>
              <a:tr h="1075734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550-333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29393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Iron Age in the Near East, Egypt, &amp; E Mediterranean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(c. 1200-333 </a:t>
            </a: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bce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4096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3C609D5C-2F4E-47D6-8491-BE674B653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461244"/>
              </p:ext>
            </p:extLst>
          </p:nvPr>
        </p:nvGraphicFramePr>
        <p:xfrm>
          <a:off x="416559" y="1132380"/>
          <a:ext cx="11440160" cy="5647734"/>
        </p:xfrm>
        <a:graphic>
          <a:graphicData uri="http://schemas.openxmlformats.org/drawingml/2006/table">
            <a:tbl>
              <a:tblPr firstRow="1">
                <a:noFill/>
                <a:tableStyleId>{5C22544A-7EE6-4342-B048-85BDC9FD1C3A}</a:tableStyleId>
              </a:tblPr>
              <a:tblGrid>
                <a:gridCol w="1002807">
                  <a:extLst>
                    <a:ext uri="{9D8B030D-6E8A-4147-A177-3AD203B41FA5}">
                      <a16:colId xmlns:a16="http://schemas.microsoft.com/office/drawing/2014/main" val="1091968413"/>
                    </a:ext>
                  </a:extLst>
                </a:gridCol>
                <a:gridCol w="1220594">
                  <a:extLst>
                    <a:ext uri="{9D8B030D-6E8A-4147-A177-3AD203B41FA5}">
                      <a16:colId xmlns:a16="http://schemas.microsoft.com/office/drawing/2014/main" val="3392977426"/>
                    </a:ext>
                  </a:extLst>
                </a:gridCol>
                <a:gridCol w="2123768">
                  <a:extLst>
                    <a:ext uri="{9D8B030D-6E8A-4147-A177-3AD203B41FA5}">
                      <a16:colId xmlns:a16="http://schemas.microsoft.com/office/drawing/2014/main" val="1487988043"/>
                    </a:ext>
                  </a:extLst>
                </a:gridCol>
                <a:gridCol w="1120877">
                  <a:extLst>
                    <a:ext uri="{9D8B030D-6E8A-4147-A177-3AD203B41FA5}">
                      <a16:colId xmlns:a16="http://schemas.microsoft.com/office/drawing/2014/main" val="3454793280"/>
                    </a:ext>
                  </a:extLst>
                </a:gridCol>
                <a:gridCol w="2212259">
                  <a:extLst>
                    <a:ext uri="{9D8B030D-6E8A-4147-A177-3AD203B41FA5}">
                      <a16:colId xmlns:a16="http://schemas.microsoft.com/office/drawing/2014/main" val="391907839"/>
                    </a:ext>
                  </a:extLst>
                </a:gridCol>
                <a:gridCol w="3759855">
                  <a:extLst>
                    <a:ext uri="{9D8B030D-6E8A-4147-A177-3AD203B41FA5}">
                      <a16:colId xmlns:a16="http://schemas.microsoft.com/office/drawing/2014/main" val="2339651763"/>
                    </a:ext>
                  </a:extLst>
                </a:gridCol>
              </a:tblGrid>
              <a:tr h="567576">
                <a:tc>
                  <a:txBody>
                    <a:bodyPr/>
                    <a:lstStyle/>
                    <a:p>
                      <a:pPr indent="-228600"/>
                      <a:r>
                        <a:rPr lang="en-US" sz="1600" dirty="0" err="1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Appox</a:t>
                      </a:r>
                      <a:r>
                        <a:rPr lang="en-US" sz="160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</a:p>
                    <a:p>
                      <a:pPr indent="-228600"/>
                      <a:r>
                        <a:rPr lang="en-US" sz="160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Dates </a:t>
                      </a:r>
                      <a:r>
                        <a:rPr lang="en-US" sz="1600" cap="small" baseline="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bce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EGYPT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SYRIA-PALESTINE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GREECE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ANATOLIA</a:t>
                      </a: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MESOPOTAMIA</a:t>
                      </a: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449726"/>
                  </a:ext>
                </a:extLst>
              </a:tr>
              <a:tr h="2389792">
                <a:tc>
                  <a:txBody>
                    <a:bodyPr/>
                    <a:lstStyle/>
                    <a:p>
                      <a:pPr indent="-228600"/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1200-900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Weak continuation of New Kingdom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400" b="1" i="0" u="none" strike="noStrike" kern="1200" cap="none" spc="0" normalizeH="0" baseline="3000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rd </a:t>
                      </a: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Intermediate Period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Shoshenq (Shishak) 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c. 925 </a:t>
                      </a:r>
                      <a:r>
                        <a:rPr kumimoji="0" lang="en-US" sz="1400" b="1" i="0" u="none" strike="noStrike" kern="1200" cap="small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bce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Rise of New Nations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Phoenicians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Philistines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Arameans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Moab &amp; Edom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Migration of Greek groups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Greek Colonists in Aegean Coast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Neo-Hittite States in SE</a:t>
                      </a: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Middle Assyrian Period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Neo-Hittite States in NW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Rise of Aramean City-States N and NW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Babylon continues in 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881633"/>
                  </a:ext>
                </a:extLst>
              </a:tr>
              <a:tr h="1523492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900-550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Struggle with Assyria/ Babylon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 and Judah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Domination by Assyria/Babylon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Archaic Period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More Colonies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Domination by Assyria/Babylon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(Neo-)Assyrian Empire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(Neo-)Babylonian Empire </a:t>
                      </a: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01668"/>
                  </a:ext>
                </a:extLst>
              </a:tr>
              <a:tr h="1075734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550-333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Period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Persian Domination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Persian Domination</a:t>
                      </a:r>
                    </a:p>
                  </a:txBody>
                  <a:tcPr anchor="ctr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29393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Iron Age in the Near East, Egypt, &amp; E Mediterranean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(c. 1200-333 </a:t>
            </a: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bce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22936814"/>
      </p:ext>
    </p:extLst>
  </p:cSld>
  <p:clrMapOvr>
    <a:masterClrMapping/>
  </p:clrMapOvr>
  <p:transition spd="slow">
    <p:wipe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3C609D5C-2F4E-47D6-8491-BE674B65352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16559" y="1132380"/>
          <a:ext cx="11440160" cy="5647734"/>
        </p:xfrm>
        <a:graphic>
          <a:graphicData uri="http://schemas.openxmlformats.org/drawingml/2006/table">
            <a:tbl>
              <a:tblPr firstRow="1">
                <a:noFill/>
                <a:tableStyleId>{5C22544A-7EE6-4342-B048-85BDC9FD1C3A}</a:tableStyleId>
              </a:tblPr>
              <a:tblGrid>
                <a:gridCol w="1002807">
                  <a:extLst>
                    <a:ext uri="{9D8B030D-6E8A-4147-A177-3AD203B41FA5}">
                      <a16:colId xmlns:a16="http://schemas.microsoft.com/office/drawing/2014/main" val="1091968413"/>
                    </a:ext>
                  </a:extLst>
                </a:gridCol>
                <a:gridCol w="1220594">
                  <a:extLst>
                    <a:ext uri="{9D8B030D-6E8A-4147-A177-3AD203B41FA5}">
                      <a16:colId xmlns:a16="http://schemas.microsoft.com/office/drawing/2014/main" val="3392977426"/>
                    </a:ext>
                  </a:extLst>
                </a:gridCol>
                <a:gridCol w="2123768">
                  <a:extLst>
                    <a:ext uri="{9D8B030D-6E8A-4147-A177-3AD203B41FA5}">
                      <a16:colId xmlns:a16="http://schemas.microsoft.com/office/drawing/2014/main" val="1487988043"/>
                    </a:ext>
                  </a:extLst>
                </a:gridCol>
                <a:gridCol w="1120877">
                  <a:extLst>
                    <a:ext uri="{9D8B030D-6E8A-4147-A177-3AD203B41FA5}">
                      <a16:colId xmlns:a16="http://schemas.microsoft.com/office/drawing/2014/main" val="3454793280"/>
                    </a:ext>
                  </a:extLst>
                </a:gridCol>
                <a:gridCol w="2212259">
                  <a:extLst>
                    <a:ext uri="{9D8B030D-6E8A-4147-A177-3AD203B41FA5}">
                      <a16:colId xmlns:a16="http://schemas.microsoft.com/office/drawing/2014/main" val="391907839"/>
                    </a:ext>
                  </a:extLst>
                </a:gridCol>
                <a:gridCol w="3759855">
                  <a:extLst>
                    <a:ext uri="{9D8B030D-6E8A-4147-A177-3AD203B41FA5}">
                      <a16:colId xmlns:a16="http://schemas.microsoft.com/office/drawing/2014/main" val="2339651763"/>
                    </a:ext>
                  </a:extLst>
                </a:gridCol>
              </a:tblGrid>
              <a:tr h="567576">
                <a:tc>
                  <a:txBody>
                    <a:bodyPr/>
                    <a:lstStyle/>
                    <a:p>
                      <a:pPr indent="-228600"/>
                      <a:r>
                        <a:rPr lang="en-US" sz="1600" dirty="0" err="1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Appox</a:t>
                      </a:r>
                      <a:r>
                        <a:rPr lang="en-US" sz="160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</a:p>
                    <a:p>
                      <a:pPr indent="-228600"/>
                      <a:r>
                        <a:rPr lang="en-US" sz="160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Dates </a:t>
                      </a:r>
                      <a:r>
                        <a:rPr lang="en-US" sz="1600" cap="small" baseline="0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bce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EGYPT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SYRIA-PALESTINE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GREECE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ANATOLIA</a:t>
                      </a: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MESOPOTAMIA</a:t>
                      </a: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449726"/>
                  </a:ext>
                </a:extLst>
              </a:tr>
              <a:tr h="2389792">
                <a:tc>
                  <a:txBody>
                    <a:bodyPr/>
                    <a:lstStyle/>
                    <a:p>
                      <a:pPr indent="-228600"/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1200-900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Weak continuation of New Kingdom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400" b="1" i="0" u="none" strike="noStrike" kern="1200" cap="none" spc="0" normalizeH="0" baseline="3000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rd </a:t>
                      </a: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Intermediate Period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Shoshenq (Shishak) 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c. 925 </a:t>
                      </a:r>
                      <a:r>
                        <a:rPr kumimoji="0" lang="en-US" sz="1400" b="1" i="0" u="none" strike="noStrike" kern="1200" cap="small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bce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Rise of New Nations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Phoenicians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Philistines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Arameans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Moab &amp; Edom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Migration of Greek groups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Greek Colonists in Aegean Coast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Neo-Hittite States in SE</a:t>
                      </a: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Middle Assyrian Period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Neo-Hittite States in NW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Rise of Aramean City-States N and NW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Babylon continues in 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881633"/>
                  </a:ext>
                </a:extLst>
              </a:tr>
              <a:tr h="1523492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900-550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Struggle with Assyria/ Babylon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 and Judah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Domination by Assyria/Babylon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Archaic Period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More Colonies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Domination by Assyria/Babylon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(Neo-)Assyrian Empire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(Neo-)Babylonian Empire </a:t>
                      </a: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01668"/>
                  </a:ext>
                </a:extLst>
              </a:tr>
              <a:tr h="1075734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99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550-333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Late/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Persian Periods</a:t>
                      </a:r>
                    </a:p>
                  </a:txBody>
                  <a:tcPr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Persian Domination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Persian Wars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Persian Domination</a:t>
                      </a:r>
                    </a:p>
                  </a:txBody>
                  <a:tcPr anchor="ctr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A4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29393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Iron Age in the Near East, Egypt, &amp; E Mediterranean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(c. 1200-333 </a:t>
            </a: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bce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39908401"/>
      </p:ext>
    </p:extLst>
  </p:cSld>
  <p:clrMapOvr>
    <a:masterClrMapping/>
  </p:clrMapOvr>
  <p:transition spd="slow"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Later Iron Age in the Near East, Egypt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Assyrian and Babylonian Empires (c. 900-500 </a:t>
            </a: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bce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83F824-3874-46D9-AFDA-B2ED494AC2E2}"/>
              </a:ext>
            </a:extLst>
          </p:cNvPr>
          <p:cNvSpPr/>
          <p:nvPr/>
        </p:nvSpPr>
        <p:spPr>
          <a:xfrm>
            <a:off x="875425" y="1180495"/>
            <a:ext cx="10900015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2800" b="1" baseline="30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through 7</a:t>
            </a:r>
            <a:r>
              <a:rPr lang="en-US" sz="2800" b="1" baseline="30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centuries </a:t>
            </a:r>
            <a:r>
              <a:rPr lang="en-US" sz="28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bce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dominated by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Assyria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Assyria’s capital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Nineveh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fell in 612 </a:t>
            </a:r>
            <a:r>
              <a:rPr lang="en-US" sz="28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bce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to coalition of Babylon and Medes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Babylon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(Chaldeans) and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Egypt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contend for dominance; Battle of Carchemish in 605 </a:t>
            </a:r>
            <a:r>
              <a:rPr lang="en-US" sz="28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bce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makes Babylon and King </a:t>
            </a: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Nebuchadnezzar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masters of Near East  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Babylon’s king </a:t>
            </a:r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Nebuchadnezzar ends Judah, destroys Jerusalem (&amp; Jewish Temple), deports Jews into Exile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Babylon (&amp; empire) falls 539 </a:t>
            </a:r>
            <a:r>
              <a:rPr lang="en-US" sz="28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bce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Medo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-Persian King Cyrus the Great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establishing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Achaemenid Persian Empire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Jews allowed to return, rebuild; but remained Persian province 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57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Achaemenid Persian Empire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(550-333 </a:t>
            </a: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bce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83F824-3874-46D9-AFDA-B2ED494AC2E2}"/>
              </a:ext>
            </a:extLst>
          </p:cNvPr>
          <p:cNvSpPr/>
          <p:nvPr/>
        </p:nvSpPr>
        <p:spPr>
          <a:xfrm>
            <a:off x="416560" y="811163"/>
            <a:ext cx="11358881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Formed by King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Cyrus the Great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(559-530 </a:t>
            </a:r>
            <a:r>
              <a:rPr lang="en-US" sz="1600" b="1" cap="small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bce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Union of Indo-European groups: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Medes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(greatest king = </a:t>
            </a:r>
            <a:r>
              <a:rPr lang="en-US" sz="16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Cyaxeres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and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Persians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(founder =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Achaemenes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Cyrus II was Persian/Median: son of Persian king Cambyses by daughter of Median king Astyages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defeated grandfather Astyages, united Persians and Medes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539 </a:t>
            </a:r>
            <a:r>
              <a:rPr lang="en-US" sz="16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bce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Babylon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(&amp; empire) falls to Cyrus; establishing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Achaemenid Persian Empire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Jews allowed to return, rebuild; but remained Persian province through the end of Hebrew Bible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Cambyses II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(529-522): killed brother to take throne;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conquered Egypt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back home, throne seized by pretender (fake brother); Cambyses stabbed self on the way to deal with situation . . 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Darius I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(521-486): took throne from pretender; expanded empire; began building capital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Persepolis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Administrative reform: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satraps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governed satrapies (provinces); standard coinage, postal service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Began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wars with Greece (“Persian Wars”)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Ionian cities in Western Asia Minor (Aegean coast) revolt (499-494)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492: punitive expedition shipwrecked at Mt Athos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490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Darius crosses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Hellespont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invades Greece,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Battle of Marathon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Xerxes I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(485-465)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 with Greece in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480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Battle of Thermopylae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Athens burned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Battle of Salamis</a:t>
            </a: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Persians defeated by Athens in major naval battle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 defeat at Plataea (479)</a:t>
            </a:r>
            <a:endParaRPr lang="en-US" sz="2800" b="1" dirty="0"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202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EFB08C-5D98-4791-B697-015A10175703}"/>
              </a:ext>
            </a:extLst>
          </p:cNvPr>
          <p:cNvSpPr txBox="1"/>
          <p:nvPr/>
        </p:nvSpPr>
        <p:spPr>
          <a:xfrm>
            <a:off x="416559" y="226388"/>
            <a:ext cx="114401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Persian Cultural Influence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83F824-3874-46D9-AFDA-B2ED494AC2E2}"/>
              </a:ext>
            </a:extLst>
          </p:cNvPr>
          <p:cNvSpPr/>
          <p:nvPr/>
        </p:nvSpPr>
        <p:spPr>
          <a:xfrm>
            <a:off x="416559" y="1193301"/>
            <a:ext cx="11358881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Multi-ethnic Culture and Tolerance of Beliefs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Government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Provinces ruled by civil servant officials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Roads, postal system, standard coinage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Religion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Zoroastrianism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Emphasis on single deity, Ahura Mazda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Dualism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Eternal reward/punishment (i.e., Heaven/Hell)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Mithraism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Astral origins</a:t>
            </a:r>
          </a:p>
          <a:p>
            <a:pPr marL="1371600" marR="0" lvl="2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Led to new “mystery religion” based on myth with “membership,” initiation, ceremonies, etc. </a:t>
            </a:r>
          </a:p>
        </p:txBody>
      </p:sp>
    </p:spTree>
    <p:extLst>
      <p:ext uri="{BB962C8B-B14F-4D97-AF65-F5344CB8AC3E}">
        <p14:creationId xmlns:p14="http://schemas.microsoft.com/office/powerpoint/2010/main" val="1875352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39752FCB5ED942A560AC5F611F535A" ma:contentTypeVersion="16" ma:contentTypeDescription="Create a new document." ma:contentTypeScope="" ma:versionID="97cbc5030324b0e8f3e170fd0c2d06af">
  <xsd:schema xmlns:xsd="http://www.w3.org/2001/XMLSchema" xmlns:xs="http://www.w3.org/2001/XMLSchema" xmlns:p="http://schemas.microsoft.com/office/2006/metadata/properties" xmlns:ns3="6c38f423-2e9d-464c-aa3c-68d05e3961ab" xmlns:ns4="2b236afb-4cf6-47d9-84cf-f2aa1529f839" targetNamespace="http://schemas.microsoft.com/office/2006/metadata/properties" ma:root="true" ma:fieldsID="05e229057c3636efe9b52d901bdc849f" ns3:_="" ns4:_="">
    <xsd:import namespace="6c38f423-2e9d-464c-aa3c-68d05e3961ab"/>
    <xsd:import namespace="2b236afb-4cf6-47d9-84cf-f2aa1529f83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38f423-2e9d-464c-aa3c-68d05e3961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236afb-4cf6-47d9-84cf-f2aa1529f839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c38f423-2e9d-464c-aa3c-68d05e3961a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0DDC67-DC0C-4D54-9AD1-B33EC8AA6B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38f423-2e9d-464c-aa3c-68d05e3961ab"/>
    <ds:schemaRef ds:uri="2b236afb-4cf6-47d9-84cf-f2aa1529f8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69B14FB-FE71-4A80-A7F8-4112DEA1C47E}">
  <ds:schemaRefs>
    <ds:schemaRef ds:uri="6c38f423-2e9d-464c-aa3c-68d05e3961ab"/>
    <ds:schemaRef ds:uri="http://www.w3.org/XML/1998/namespace"/>
    <ds:schemaRef ds:uri="http://purl.org/dc/elements/1.1/"/>
    <ds:schemaRef ds:uri="http://schemas.microsoft.com/office/2006/documentManagement/types"/>
    <ds:schemaRef ds:uri="2b236afb-4cf6-47d9-84cf-f2aa1529f839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E0A1CB2-8B72-4D51-AFC9-CC7CEB5361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5068</TotalTime>
  <Words>2598</Words>
  <Application>Microsoft Office PowerPoint</Application>
  <PresentationFormat>Widescreen</PresentationFormat>
  <Paragraphs>486</Paragraphs>
  <Slides>49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Arial</vt:lpstr>
      <vt:lpstr>Arial Black</vt:lpstr>
      <vt:lpstr>Calibri</vt:lpstr>
      <vt:lpstr>Calibri Light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Browning</dc:creator>
  <cp:lastModifiedBy>Daniel Browning</cp:lastModifiedBy>
  <cp:revision>124</cp:revision>
  <dcterms:created xsi:type="dcterms:W3CDTF">2020-04-14T17:39:57Z</dcterms:created>
  <dcterms:modified xsi:type="dcterms:W3CDTF">2023-09-13T14:13:24Z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0x0101009739752FCB5ED942A560AC5F611F535A</vt:lpwstr>
  </property>
</Properties>
</file>