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67" r:id="rId4"/>
    <p:sldId id="259" r:id="rId5"/>
    <p:sldId id="268" r:id="rId6"/>
    <p:sldId id="264" r:id="rId7"/>
    <p:sldId id="260" r:id="rId8"/>
    <p:sldId id="261" r:id="rId9"/>
    <p:sldId id="262" r:id="rId10"/>
    <p:sldId id="269" r:id="rId11"/>
    <p:sldId id="263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66"/>
    <a:srgbClr val="9966FF"/>
    <a:srgbClr val="F9E77B"/>
    <a:srgbClr val="3399FF"/>
    <a:srgbClr val="FF9900"/>
    <a:srgbClr val="44546A"/>
    <a:srgbClr val="445496"/>
    <a:srgbClr val="0000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4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Browning" userId="50d8ac23-3a24-442f-9d01-b6b58f033434" providerId="ADAL" clId="{F4FE36C4-CE30-4FF1-B30E-7E329210810D}"/>
    <pc:docChg chg="undo custSel addSld modSld sldOrd">
      <pc:chgData name="Daniel Browning" userId="50d8ac23-3a24-442f-9d01-b6b58f033434" providerId="ADAL" clId="{F4FE36C4-CE30-4FF1-B30E-7E329210810D}" dt="2023-09-19T16:17:27.721" v="386" actId="20577"/>
      <pc:docMkLst>
        <pc:docMk/>
      </pc:docMkLst>
      <pc:sldChg chg="modSp mod modAnim">
        <pc:chgData name="Daniel Browning" userId="50d8ac23-3a24-442f-9d01-b6b58f033434" providerId="ADAL" clId="{F4FE36C4-CE30-4FF1-B30E-7E329210810D}" dt="2023-09-19T16:17:27.721" v="386" actId="20577"/>
        <pc:sldMkLst>
          <pc:docMk/>
          <pc:sldMk cId="0" sldId="259"/>
        </pc:sldMkLst>
        <pc:spChg chg="mod">
          <ac:chgData name="Daniel Browning" userId="50d8ac23-3a24-442f-9d01-b6b58f033434" providerId="ADAL" clId="{F4FE36C4-CE30-4FF1-B30E-7E329210810D}" dt="2023-09-19T16:14:13.092" v="304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Daniel Browning" userId="50d8ac23-3a24-442f-9d01-b6b58f033434" providerId="ADAL" clId="{F4FE36C4-CE30-4FF1-B30E-7E329210810D}" dt="2023-09-19T15:50:59.556" v="101" actId="313"/>
          <ac:spMkLst>
            <pc:docMk/>
            <pc:sldMk cId="0" sldId="259"/>
            <ac:spMk id="3" creationId="{00000000-0000-0000-0000-000000000000}"/>
          </ac:spMkLst>
        </pc:spChg>
        <pc:spChg chg="mod">
          <ac:chgData name="Daniel Browning" userId="50d8ac23-3a24-442f-9d01-b6b58f033434" providerId="ADAL" clId="{F4FE36C4-CE30-4FF1-B30E-7E329210810D}" dt="2023-09-19T16:17:27.721" v="386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modAnim">
        <pc:chgData name="Daniel Browning" userId="50d8ac23-3a24-442f-9d01-b6b58f033434" providerId="ADAL" clId="{F4FE36C4-CE30-4FF1-B30E-7E329210810D}" dt="2023-09-19T16:08:29.517" v="287" actId="207"/>
        <pc:sldMkLst>
          <pc:docMk/>
          <pc:sldMk cId="0" sldId="263"/>
        </pc:sldMkLst>
        <pc:spChg chg="mod">
          <ac:chgData name="Daniel Browning" userId="50d8ac23-3a24-442f-9d01-b6b58f033434" providerId="ADAL" clId="{F4FE36C4-CE30-4FF1-B30E-7E329210810D}" dt="2023-09-19T16:08:29.517" v="287" actId="207"/>
          <ac:spMkLst>
            <pc:docMk/>
            <pc:sldMk cId="0" sldId="263"/>
            <ac:spMk id="4" creationId="{00000000-0000-0000-0000-000000000000}"/>
          </ac:spMkLst>
        </pc:spChg>
      </pc:sldChg>
      <pc:sldChg chg="modSp modAnim">
        <pc:chgData name="Daniel Browning" userId="50d8ac23-3a24-442f-9d01-b6b58f033434" providerId="ADAL" clId="{F4FE36C4-CE30-4FF1-B30E-7E329210810D}" dt="2023-09-19T15:56:24.130" v="223" actId="20577"/>
        <pc:sldMkLst>
          <pc:docMk/>
          <pc:sldMk cId="0" sldId="264"/>
        </pc:sldMkLst>
        <pc:spChg chg="mod">
          <ac:chgData name="Daniel Browning" userId="50d8ac23-3a24-442f-9d01-b6b58f033434" providerId="ADAL" clId="{F4FE36C4-CE30-4FF1-B30E-7E329210810D}" dt="2023-09-19T15:56:24.130" v="223" actId="20577"/>
          <ac:spMkLst>
            <pc:docMk/>
            <pc:sldMk cId="0" sldId="264"/>
            <ac:spMk id="4" creationId="{00000000-0000-0000-0000-000000000000}"/>
          </ac:spMkLst>
        </pc:spChg>
      </pc:sldChg>
      <pc:sldChg chg="addSp delSp modSp mod modAnim">
        <pc:chgData name="Daniel Browning" userId="50d8ac23-3a24-442f-9d01-b6b58f033434" providerId="ADAL" clId="{F4FE36C4-CE30-4FF1-B30E-7E329210810D}" dt="2023-09-19T15:47:53.887" v="32"/>
        <pc:sldMkLst>
          <pc:docMk/>
          <pc:sldMk cId="850873436" sldId="268"/>
        </pc:sldMkLst>
        <pc:spChg chg="add mod">
          <ac:chgData name="Daniel Browning" userId="50d8ac23-3a24-442f-9d01-b6b58f033434" providerId="ADAL" clId="{F4FE36C4-CE30-4FF1-B30E-7E329210810D}" dt="2023-09-19T15:46:33.444" v="31" actId="208"/>
          <ac:spMkLst>
            <pc:docMk/>
            <pc:sldMk cId="850873436" sldId="268"/>
            <ac:spMk id="11" creationId="{31D0E553-C48D-F0E2-354E-11403E9E7DAC}"/>
          </ac:spMkLst>
        </pc:spChg>
        <pc:spChg chg="add mod">
          <ac:chgData name="Daniel Browning" userId="50d8ac23-3a24-442f-9d01-b6b58f033434" providerId="ADAL" clId="{F4FE36C4-CE30-4FF1-B30E-7E329210810D}" dt="2023-09-19T15:44:14.656" v="21" actId="1076"/>
          <ac:spMkLst>
            <pc:docMk/>
            <pc:sldMk cId="850873436" sldId="268"/>
            <ac:spMk id="12" creationId="{48CC0761-5DF5-5C80-D4D8-12BE93F19FA7}"/>
          </ac:spMkLst>
        </pc:spChg>
        <pc:spChg chg="add del mod">
          <ac:chgData name="Daniel Browning" userId="50d8ac23-3a24-442f-9d01-b6b58f033434" providerId="ADAL" clId="{F4FE36C4-CE30-4FF1-B30E-7E329210810D}" dt="2023-09-19T15:44:22.658" v="23"/>
          <ac:spMkLst>
            <pc:docMk/>
            <pc:sldMk cId="850873436" sldId="268"/>
            <ac:spMk id="13" creationId="{47E14A82-5482-2A50-F62D-569C88FDB092}"/>
          </ac:spMkLst>
        </pc:spChg>
        <pc:spChg chg="add mod">
          <ac:chgData name="Daniel Browning" userId="50d8ac23-3a24-442f-9d01-b6b58f033434" providerId="ADAL" clId="{F4FE36C4-CE30-4FF1-B30E-7E329210810D}" dt="2023-09-19T15:44:32.698" v="25" actId="1076"/>
          <ac:spMkLst>
            <pc:docMk/>
            <pc:sldMk cId="850873436" sldId="268"/>
            <ac:spMk id="14" creationId="{4B6F5DCE-37D7-89F4-D2C2-BEDB388B538E}"/>
          </ac:spMkLst>
        </pc:spChg>
        <pc:spChg chg="mod">
          <ac:chgData name="Daniel Browning" userId="50d8ac23-3a24-442f-9d01-b6b58f033434" providerId="ADAL" clId="{F4FE36C4-CE30-4FF1-B30E-7E329210810D}" dt="2023-09-19T15:39:36.447" v="1"/>
          <ac:spMkLst>
            <pc:docMk/>
            <pc:sldMk cId="850873436" sldId="268"/>
            <ac:spMk id="60" creationId="{CC73C800-F6A5-4887-82BE-B74CB2FC7F40}"/>
          </ac:spMkLst>
        </pc:spChg>
      </pc:sldChg>
      <pc:sldChg chg="modSp add mod ord">
        <pc:chgData name="Daniel Browning" userId="50d8ac23-3a24-442f-9d01-b6b58f033434" providerId="ADAL" clId="{F4FE36C4-CE30-4FF1-B30E-7E329210810D}" dt="2023-09-19T16:11:52.173" v="292" actId="207"/>
        <pc:sldMkLst>
          <pc:docMk/>
          <pc:sldMk cId="3069753804" sldId="269"/>
        </pc:sldMkLst>
        <pc:spChg chg="mod">
          <ac:chgData name="Daniel Browning" userId="50d8ac23-3a24-442f-9d01-b6b58f033434" providerId="ADAL" clId="{F4FE36C4-CE30-4FF1-B30E-7E329210810D}" dt="2023-09-19T16:11:52.173" v="292" actId="207"/>
          <ac:spMkLst>
            <pc:docMk/>
            <pc:sldMk cId="3069753804" sldId="269"/>
            <ac:spMk id="4" creationId="{00000000-0000-0000-0000-000000000000}"/>
          </ac:spMkLst>
        </pc:spChg>
      </pc:sldChg>
    </pc:docChg>
  </pc:docChgLst>
  <pc:docChgLst>
    <pc:chgData name="Daniel Browning" userId="50d8ac23-3a24-442f-9d01-b6b58f033434" providerId="ADAL" clId="{6EB71760-3EBE-4DEC-ACE0-FFF09A03B0C2}"/>
  </pc:docChgLst>
  <pc:docChgLst>
    <pc:chgData name="Daniel Browning" userId="50d8ac23-3a24-442f-9d01-b6b58f033434" providerId="ADAL" clId="{754A7AF9-DB77-4B06-9DB0-95FE76FEFB5D}"/>
    <pc:docChg chg="modSld">
      <pc:chgData name="Daniel Browning" userId="50d8ac23-3a24-442f-9d01-b6b58f033434" providerId="ADAL" clId="{754A7AF9-DB77-4B06-9DB0-95FE76FEFB5D}" dt="2023-09-20T13:48:04.983" v="5"/>
      <pc:docMkLst>
        <pc:docMk/>
      </pc:docMkLst>
      <pc:sldChg chg="modSp modAnim">
        <pc:chgData name="Daniel Browning" userId="50d8ac23-3a24-442f-9d01-b6b58f033434" providerId="ADAL" clId="{754A7AF9-DB77-4B06-9DB0-95FE76FEFB5D}" dt="2023-09-20T13:48:04.983" v="5"/>
        <pc:sldMkLst>
          <pc:docMk/>
          <pc:sldMk cId="0" sldId="259"/>
        </pc:sldMkLst>
        <pc:spChg chg="mod">
          <ac:chgData name="Daniel Browning" userId="50d8ac23-3a24-442f-9d01-b6b58f033434" providerId="ADAL" clId="{754A7AF9-DB77-4B06-9DB0-95FE76FEFB5D}" dt="2023-09-20T13:47:24.322" v="3" actId="1076"/>
          <ac:spMkLst>
            <pc:docMk/>
            <pc:sldMk cId="0" sldId="259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026A2-0E18-4D23-9B6E-5C24E84A2BF1}" type="datetimeFigureOut">
              <a:rPr lang="en-US" smtClean="0"/>
              <a:t>2023-09-20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5B45C-287F-455A-B6C0-46D7FE8B2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89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5B45C-287F-455A-B6C0-46D7FE8B22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13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5B45C-287F-455A-B6C0-46D7FE8B22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4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5B45C-287F-455A-B6C0-46D7FE8B22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7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BE180-06C4-4944-A1B4-A07C82137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8B390-A20D-4EB9-BA90-02AA81A88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863CC-17E5-4ED6-A7AB-6A834C3FF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50D9B-3414-43A4-A776-C55B02E3D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10C6-70F1-4B06-9901-1F0FB78AF0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27682-EA53-4672-9D11-E3480AC2A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0A020-BFE8-4205-A2A6-19CEE8CED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7989D-0903-4C03-B622-350329E78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238C9-84D6-4BA0-9FB9-01465EE9B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EF670-A6FC-412E-848A-E3A47288D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E66BB-F6CD-411F-9A65-ED6857B39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E7F2DA7-8C84-4422-BD8C-3BE7072C3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9">
            <a:extLst>
              <a:ext uri="{FF2B5EF4-FFF2-40B4-BE49-F238E27FC236}">
                <a16:creationId xmlns:a16="http://schemas.microsoft.com/office/drawing/2014/main" id="{98CC5010-0018-413D-AA53-378A98F19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592" y="-3720"/>
            <a:ext cx="5804794" cy="769441"/>
          </a:xfrm>
          <a:prstGeom prst="rect">
            <a:avLst/>
          </a:prstGeom>
          <a:solidFill>
            <a:srgbClr val="44546A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S Sholom" panose="04060605020000020004" pitchFamily="82" charset="0"/>
              </a:rPr>
              <a:t>OT Text History</a:t>
            </a:r>
            <a:endParaRPr lang="en-US" sz="32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S Sholom" panose="040606050200000200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49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Freeform 31"/>
          <p:cNvSpPr>
            <a:spLocks/>
          </p:cNvSpPr>
          <p:nvPr/>
        </p:nvSpPr>
        <p:spPr bwMode="auto">
          <a:xfrm>
            <a:off x="6172200" y="2971800"/>
            <a:ext cx="533400" cy="152400"/>
          </a:xfrm>
          <a:custGeom>
            <a:avLst/>
            <a:gdLst>
              <a:gd name="T0" fmla="*/ 0 w 1258"/>
              <a:gd name="T1" fmla="*/ 66 h 148"/>
              <a:gd name="T2" fmla="*/ 99 w 1258"/>
              <a:gd name="T3" fmla="*/ 58 h 148"/>
              <a:gd name="T4" fmla="*/ 123 w 1258"/>
              <a:gd name="T5" fmla="*/ 33 h 148"/>
              <a:gd name="T6" fmla="*/ 206 w 1258"/>
              <a:gd name="T7" fmla="*/ 0 h 148"/>
              <a:gd name="T8" fmla="*/ 354 w 1258"/>
              <a:gd name="T9" fmla="*/ 116 h 148"/>
              <a:gd name="T10" fmla="*/ 436 w 1258"/>
              <a:gd name="T11" fmla="*/ 91 h 148"/>
              <a:gd name="T12" fmla="*/ 469 w 1258"/>
              <a:gd name="T13" fmla="*/ 58 h 148"/>
              <a:gd name="T14" fmla="*/ 485 w 1258"/>
              <a:gd name="T15" fmla="*/ 33 h 148"/>
              <a:gd name="T16" fmla="*/ 534 w 1258"/>
              <a:gd name="T17" fmla="*/ 17 h 148"/>
              <a:gd name="T18" fmla="*/ 575 w 1258"/>
              <a:gd name="T19" fmla="*/ 25 h 148"/>
              <a:gd name="T20" fmla="*/ 592 w 1258"/>
              <a:gd name="T21" fmla="*/ 58 h 148"/>
              <a:gd name="T22" fmla="*/ 699 w 1258"/>
              <a:gd name="T23" fmla="*/ 148 h 148"/>
              <a:gd name="T24" fmla="*/ 855 w 1258"/>
              <a:gd name="T25" fmla="*/ 17 h 148"/>
              <a:gd name="T26" fmla="*/ 912 w 1258"/>
              <a:gd name="T27" fmla="*/ 25 h 148"/>
              <a:gd name="T28" fmla="*/ 1036 w 1258"/>
              <a:gd name="T29" fmla="*/ 83 h 148"/>
              <a:gd name="T30" fmla="*/ 1258 w 1258"/>
              <a:gd name="T31" fmla="*/ 91 h 1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58"/>
              <a:gd name="T49" fmla="*/ 0 h 148"/>
              <a:gd name="T50" fmla="*/ 1258 w 1258"/>
              <a:gd name="T51" fmla="*/ 148 h 1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58" h="148">
                <a:moveTo>
                  <a:pt x="0" y="66"/>
                </a:moveTo>
                <a:cubicBezTo>
                  <a:pt x="33" y="63"/>
                  <a:pt x="67" y="67"/>
                  <a:pt x="99" y="58"/>
                </a:cubicBezTo>
                <a:cubicBezTo>
                  <a:pt x="110" y="55"/>
                  <a:pt x="114" y="40"/>
                  <a:pt x="123" y="33"/>
                </a:cubicBezTo>
                <a:cubicBezTo>
                  <a:pt x="147" y="13"/>
                  <a:pt x="177" y="8"/>
                  <a:pt x="206" y="0"/>
                </a:cubicBezTo>
                <a:cubicBezTo>
                  <a:pt x="263" y="29"/>
                  <a:pt x="293" y="94"/>
                  <a:pt x="354" y="116"/>
                </a:cubicBezTo>
                <a:cubicBezTo>
                  <a:pt x="381" y="106"/>
                  <a:pt x="409" y="100"/>
                  <a:pt x="436" y="91"/>
                </a:cubicBezTo>
                <a:cubicBezTo>
                  <a:pt x="447" y="80"/>
                  <a:pt x="459" y="70"/>
                  <a:pt x="469" y="58"/>
                </a:cubicBezTo>
                <a:cubicBezTo>
                  <a:pt x="475" y="50"/>
                  <a:pt x="477" y="38"/>
                  <a:pt x="485" y="33"/>
                </a:cubicBezTo>
                <a:cubicBezTo>
                  <a:pt x="500" y="24"/>
                  <a:pt x="534" y="17"/>
                  <a:pt x="534" y="17"/>
                </a:cubicBezTo>
                <a:cubicBezTo>
                  <a:pt x="548" y="20"/>
                  <a:pt x="564" y="17"/>
                  <a:pt x="575" y="25"/>
                </a:cubicBezTo>
                <a:cubicBezTo>
                  <a:pt x="585" y="32"/>
                  <a:pt x="585" y="48"/>
                  <a:pt x="592" y="58"/>
                </a:cubicBezTo>
                <a:cubicBezTo>
                  <a:pt x="620" y="97"/>
                  <a:pt x="653" y="133"/>
                  <a:pt x="699" y="148"/>
                </a:cubicBezTo>
                <a:cubicBezTo>
                  <a:pt x="773" y="130"/>
                  <a:pt x="803" y="66"/>
                  <a:pt x="855" y="17"/>
                </a:cubicBezTo>
                <a:cubicBezTo>
                  <a:pt x="874" y="20"/>
                  <a:pt x="894" y="20"/>
                  <a:pt x="912" y="25"/>
                </a:cubicBezTo>
                <a:cubicBezTo>
                  <a:pt x="955" y="37"/>
                  <a:pt x="989" y="79"/>
                  <a:pt x="1036" y="83"/>
                </a:cubicBezTo>
                <a:cubicBezTo>
                  <a:pt x="1140" y="92"/>
                  <a:pt x="1177" y="91"/>
                  <a:pt x="1258" y="91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2" name="Freeform 44"/>
          <p:cNvSpPr>
            <a:spLocks/>
          </p:cNvSpPr>
          <p:nvPr/>
        </p:nvSpPr>
        <p:spPr bwMode="auto">
          <a:xfrm>
            <a:off x="10744200" y="4133850"/>
            <a:ext cx="533400" cy="742950"/>
          </a:xfrm>
          <a:custGeom>
            <a:avLst/>
            <a:gdLst>
              <a:gd name="T0" fmla="*/ 0 w 528"/>
              <a:gd name="T1" fmla="*/ 88 h 904"/>
              <a:gd name="T2" fmla="*/ 384 w 528"/>
              <a:gd name="T3" fmla="*/ 136 h 904"/>
              <a:gd name="T4" fmla="*/ 528 w 528"/>
              <a:gd name="T5" fmla="*/ 904 h 904"/>
              <a:gd name="T6" fmla="*/ 0 60000 65536"/>
              <a:gd name="T7" fmla="*/ 0 60000 65536"/>
              <a:gd name="T8" fmla="*/ 0 60000 65536"/>
              <a:gd name="T9" fmla="*/ 0 w 528"/>
              <a:gd name="T10" fmla="*/ 0 h 904"/>
              <a:gd name="T11" fmla="*/ 528 w 528"/>
              <a:gd name="T12" fmla="*/ 904 h 9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8" h="904">
                <a:moveTo>
                  <a:pt x="0" y="88"/>
                </a:moveTo>
                <a:cubicBezTo>
                  <a:pt x="148" y="44"/>
                  <a:pt x="296" y="0"/>
                  <a:pt x="384" y="136"/>
                </a:cubicBezTo>
                <a:cubicBezTo>
                  <a:pt x="472" y="272"/>
                  <a:pt x="504" y="776"/>
                  <a:pt x="528" y="904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209800" y="2311400"/>
            <a:ext cx="3962400" cy="1296988"/>
            <a:chOff x="624" y="1440"/>
            <a:chExt cx="2304" cy="817"/>
          </a:xfrm>
        </p:grpSpPr>
        <p:sp>
          <p:nvSpPr>
            <p:cNvPr id="4" name="Freeform 13"/>
            <p:cNvSpPr>
              <a:spLocks/>
            </p:cNvSpPr>
            <p:nvPr/>
          </p:nvSpPr>
          <p:spPr bwMode="auto">
            <a:xfrm>
              <a:off x="1248" y="1440"/>
              <a:ext cx="1632" cy="271"/>
            </a:xfrm>
            <a:custGeom>
              <a:avLst/>
              <a:gdLst>
                <a:gd name="T0" fmla="*/ 0 w 2047"/>
                <a:gd name="T1" fmla="*/ 197 h 271"/>
                <a:gd name="T2" fmla="*/ 41 w 2047"/>
                <a:gd name="T3" fmla="*/ 124 h 271"/>
                <a:gd name="T4" fmla="*/ 115 w 2047"/>
                <a:gd name="T5" fmla="*/ 132 h 271"/>
                <a:gd name="T6" fmla="*/ 123 w 2047"/>
                <a:gd name="T7" fmla="*/ 165 h 271"/>
                <a:gd name="T8" fmla="*/ 181 w 2047"/>
                <a:gd name="T9" fmla="*/ 148 h 271"/>
                <a:gd name="T10" fmla="*/ 238 w 2047"/>
                <a:gd name="T11" fmla="*/ 124 h 271"/>
                <a:gd name="T12" fmla="*/ 247 w 2047"/>
                <a:gd name="T13" fmla="*/ 189 h 271"/>
                <a:gd name="T14" fmla="*/ 304 w 2047"/>
                <a:gd name="T15" fmla="*/ 173 h 271"/>
                <a:gd name="T16" fmla="*/ 362 w 2047"/>
                <a:gd name="T17" fmla="*/ 82 h 271"/>
                <a:gd name="T18" fmla="*/ 386 w 2047"/>
                <a:gd name="T19" fmla="*/ 115 h 271"/>
                <a:gd name="T20" fmla="*/ 395 w 2047"/>
                <a:gd name="T21" fmla="*/ 247 h 271"/>
                <a:gd name="T22" fmla="*/ 460 w 2047"/>
                <a:gd name="T23" fmla="*/ 230 h 271"/>
                <a:gd name="T24" fmla="*/ 575 w 2047"/>
                <a:gd name="T25" fmla="*/ 140 h 271"/>
                <a:gd name="T26" fmla="*/ 625 w 2047"/>
                <a:gd name="T27" fmla="*/ 271 h 271"/>
                <a:gd name="T28" fmla="*/ 666 w 2047"/>
                <a:gd name="T29" fmla="*/ 255 h 271"/>
                <a:gd name="T30" fmla="*/ 674 w 2047"/>
                <a:gd name="T31" fmla="*/ 230 h 271"/>
                <a:gd name="T32" fmla="*/ 732 w 2047"/>
                <a:gd name="T33" fmla="*/ 156 h 271"/>
                <a:gd name="T34" fmla="*/ 806 w 2047"/>
                <a:gd name="T35" fmla="*/ 197 h 271"/>
                <a:gd name="T36" fmla="*/ 904 w 2047"/>
                <a:gd name="T37" fmla="*/ 148 h 271"/>
                <a:gd name="T38" fmla="*/ 970 w 2047"/>
                <a:gd name="T39" fmla="*/ 222 h 271"/>
                <a:gd name="T40" fmla="*/ 1052 w 2047"/>
                <a:gd name="T41" fmla="*/ 206 h 271"/>
                <a:gd name="T42" fmla="*/ 1077 w 2047"/>
                <a:gd name="T43" fmla="*/ 156 h 271"/>
                <a:gd name="T44" fmla="*/ 1110 w 2047"/>
                <a:gd name="T45" fmla="*/ 132 h 271"/>
                <a:gd name="T46" fmla="*/ 1175 w 2047"/>
                <a:gd name="T47" fmla="*/ 99 h 271"/>
                <a:gd name="T48" fmla="*/ 1258 w 2047"/>
                <a:gd name="T49" fmla="*/ 173 h 271"/>
                <a:gd name="T50" fmla="*/ 1307 w 2047"/>
                <a:gd name="T51" fmla="*/ 91 h 271"/>
                <a:gd name="T52" fmla="*/ 1381 w 2047"/>
                <a:gd name="T53" fmla="*/ 0 h 271"/>
                <a:gd name="T54" fmla="*/ 1488 w 2047"/>
                <a:gd name="T55" fmla="*/ 115 h 271"/>
                <a:gd name="T56" fmla="*/ 1562 w 2047"/>
                <a:gd name="T57" fmla="*/ 41 h 271"/>
                <a:gd name="T58" fmla="*/ 1611 w 2047"/>
                <a:gd name="T59" fmla="*/ 66 h 271"/>
                <a:gd name="T60" fmla="*/ 1669 w 2047"/>
                <a:gd name="T61" fmla="*/ 82 h 271"/>
                <a:gd name="T62" fmla="*/ 1767 w 2047"/>
                <a:gd name="T63" fmla="*/ 0 h 271"/>
                <a:gd name="T64" fmla="*/ 1866 w 2047"/>
                <a:gd name="T65" fmla="*/ 82 h 271"/>
                <a:gd name="T66" fmla="*/ 1948 w 2047"/>
                <a:gd name="T67" fmla="*/ 0 h 271"/>
                <a:gd name="T68" fmla="*/ 1989 w 2047"/>
                <a:gd name="T69" fmla="*/ 33 h 271"/>
                <a:gd name="T70" fmla="*/ 2030 w 2047"/>
                <a:gd name="T71" fmla="*/ 74 h 271"/>
                <a:gd name="T72" fmla="*/ 2038 w 2047"/>
                <a:gd name="T73" fmla="*/ 41 h 271"/>
                <a:gd name="T74" fmla="*/ 2047 w 2047"/>
                <a:gd name="T75" fmla="*/ 17 h 27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47"/>
                <a:gd name="T115" fmla="*/ 0 h 271"/>
                <a:gd name="T116" fmla="*/ 2047 w 2047"/>
                <a:gd name="T117" fmla="*/ 271 h 27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47" h="271">
                  <a:moveTo>
                    <a:pt x="0" y="197"/>
                  </a:moveTo>
                  <a:cubicBezTo>
                    <a:pt x="9" y="171"/>
                    <a:pt x="41" y="124"/>
                    <a:pt x="41" y="124"/>
                  </a:cubicBezTo>
                  <a:cubicBezTo>
                    <a:pt x="66" y="127"/>
                    <a:pt x="93" y="121"/>
                    <a:pt x="115" y="132"/>
                  </a:cubicBezTo>
                  <a:cubicBezTo>
                    <a:pt x="125" y="137"/>
                    <a:pt x="112" y="162"/>
                    <a:pt x="123" y="165"/>
                  </a:cubicBezTo>
                  <a:cubicBezTo>
                    <a:pt x="143" y="170"/>
                    <a:pt x="162" y="154"/>
                    <a:pt x="181" y="148"/>
                  </a:cubicBezTo>
                  <a:cubicBezTo>
                    <a:pt x="211" y="119"/>
                    <a:pt x="210" y="94"/>
                    <a:pt x="238" y="124"/>
                  </a:cubicBezTo>
                  <a:cubicBezTo>
                    <a:pt x="241" y="146"/>
                    <a:pt x="229" y="176"/>
                    <a:pt x="247" y="189"/>
                  </a:cubicBezTo>
                  <a:cubicBezTo>
                    <a:pt x="263" y="201"/>
                    <a:pt x="288" y="184"/>
                    <a:pt x="304" y="173"/>
                  </a:cubicBezTo>
                  <a:cubicBezTo>
                    <a:pt x="319" y="162"/>
                    <a:pt x="353" y="100"/>
                    <a:pt x="362" y="82"/>
                  </a:cubicBezTo>
                  <a:cubicBezTo>
                    <a:pt x="370" y="93"/>
                    <a:pt x="383" y="102"/>
                    <a:pt x="386" y="115"/>
                  </a:cubicBezTo>
                  <a:cubicBezTo>
                    <a:pt x="395" y="158"/>
                    <a:pt x="371" y="210"/>
                    <a:pt x="395" y="247"/>
                  </a:cubicBezTo>
                  <a:cubicBezTo>
                    <a:pt x="407" y="266"/>
                    <a:pt x="438" y="236"/>
                    <a:pt x="460" y="230"/>
                  </a:cubicBezTo>
                  <a:cubicBezTo>
                    <a:pt x="500" y="192"/>
                    <a:pt x="523" y="153"/>
                    <a:pt x="575" y="140"/>
                  </a:cubicBezTo>
                  <a:cubicBezTo>
                    <a:pt x="597" y="202"/>
                    <a:pt x="557" y="238"/>
                    <a:pt x="625" y="271"/>
                  </a:cubicBezTo>
                  <a:cubicBezTo>
                    <a:pt x="639" y="266"/>
                    <a:pt x="655" y="264"/>
                    <a:pt x="666" y="255"/>
                  </a:cubicBezTo>
                  <a:cubicBezTo>
                    <a:pt x="673" y="249"/>
                    <a:pt x="670" y="238"/>
                    <a:pt x="674" y="230"/>
                  </a:cubicBezTo>
                  <a:cubicBezTo>
                    <a:pt x="688" y="205"/>
                    <a:pt x="711" y="177"/>
                    <a:pt x="732" y="156"/>
                  </a:cubicBezTo>
                  <a:cubicBezTo>
                    <a:pt x="764" y="165"/>
                    <a:pt x="782" y="174"/>
                    <a:pt x="806" y="197"/>
                  </a:cubicBezTo>
                  <a:cubicBezTo>
                    <a:pt x="849" y="183"/>
                    <a:pt x="868" y="174"/>
                    <a:pt x="904" y="148"/>
                  </a:cubicBezTo>
                  <a:cubicBezTo>
                    <a:pt x="928" y="172"/>
                    <a:pt x="946" y="199"/>
                    <a:pt x="970" y="222"/>
                  </a:cubicBezTo>
                  <a:cubicBezTo>
                    <a:pt x="997" y="217"/>
                    <a:pt x="1026" y="217"/>
                    <a:pt x="1052" y="206"/>
                  </a:cubicBezTo>
                  <a:cubicBezTo>
                    <a:pt x="1076" y="196"/>
                    <a:pt x="1064" y="171"/>
                    <a:pt x="1077" y="156"/>
                  </a:cubicBezTo>
                  <a:cubicBezTo>
                    <a:pt x="1086" y="146"/>
                    <a:pt x="1100" y="141"/>
                    <a:pt x="1110" y="132"/>
                  </a:cubicBezTo>
                  <a:cubicBezTo>
                    <a:pt x="1129" y="116"/>
                    <a:pt x="1175" y="99"/>
                    <a:pt x="1175" y="99"/>
                  </a:cubicBezTo>
                  <a:cubicBezTo>
                    <a:pt x="1222" y="194"/>
                    <a:pt x="1186" y="187"/>
                    <a:pt x="1258" y="173"/>
                  </a:cubicBezTo>
                  <a:cubicBezTo>
                    <a:pt x="1281" y="138"/>
                    <a:pt x="1275" y="121"/>
                    <a:pt x="1307" y="91"/>
                  </a:cubicBezTo>
                  <a:cubicBezTo>
                    <a:pt x="1325" y="36"/>
                    <a:pt x="1331" y="26"/>
                    <a:pt x="1381" y="0"/>
                  </a:cubicBezTo>
                  <a:cubicBezTo>
                    <a:pt x="1417" y="36"/>
                    <a:pt x="1451" y="80"/>
                    <a:pt x="1488" y="115"/>
                  </a:cubicBezTo>
                  <a:cubicBezTo>
                    <a:pt x="1531" y="101"/>
                    <a:pt x="1532" y="71"/>
                    <a:pt x="1562" y="41"/>
                  </a:cubicBezTo>
                  <a:cubicBezTo>
                    <a:pt x="1578" y="49"/>
                    <a:pt x="1596" y="56"/>
                    <a:pt x="1611" y="66"/>
                  </a:cubicBezTo>
                  <a:cubicBezTo>
                    <a:pt x="1655" y="96"/>
                    <a:pt x="1614" y="97"/>
                    <a:pt x="1669" y="82"/>
                  </a:cubicBezTo>
                  <a:cubicBezTo>
                    <a:pt x="1693" y="58"/>
                    <a:pt x="1737" y="10"/>
                    <a:pt x="1767" y="0"/>
                  </a:cubicBezTo>
                  <a:cubicBezTo>
                    <a:pt x="1803" y="30"/>
                    <a:pt x="1825" y="62"/>
                    <a:pt x="1866" y="82"/>
                  </a:cubicBezTo>
                  <a:cubicBezTo>
                    <a:pt x="1901" y="57"/>
                    <a:pt x="1919" y="30"/>
                    <a:pt x="1948" y="0"/>
                  </a:cubicBezTo>
                  <a:cubicBezTo>
                    <a:pt x="1962" y="11"/>
                    <a:pt x="1978" y="20"/>
                    <a:pt x="1989" y="33"/>
                  </a:cubicBezTo>
                  <a:cubicBezTo>
                    <a:pt x="2030" y="81"/>
                    <a:pt x="1978" y="57"/>
                    <a:pt x="2030" y="74"/>
                  </a:cubicBezTo>
                  <a:cubicBezTo>
                    <a:pt x="2033" y="63"/>
                    <a:pt x="2035" y="52"/>
                    <a:pt x="2038" y="41"/>
                  </a:cubicBezTo>
                  <a:cubicBezTo>
                    <a:pt x="2040" y="33"/>
                    <a:pt x="2047" y="17"/>
                    <a:pt x="2047" y="17"/>
                  </a:cubicBezTo>
                </a:path>
              </a:pathLst>
            </a:custGeom>
            <a:noFill/>
            <a:ln w="7620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7" name="Freeform 15"/>
            <p:cNvSpPr>
              <a:spLocks/>
            </p:cNvSpPr>
            <p:nvPr/>
          </p:nvSpPr>
          <p:spPr bwMode="auto">
            <a:xfrm>
              <a:off x="624" y="1728"/>
              <a:ext cx="2304" cy="193"/>
            </a:xfrm>
            <a:custGeom>
              <a:avLst/>
              <a:gdLst>
                <a:gd name="T0" fmla="*/ 82 w 3624"/>
                <a:gd name="T1" fmla="*/ 70 h 193"/>
                <a:gd name="T2" fmla="*/ 205 w 3624"/>
                <a:gd name="T3" fmla="*/ 87 h 193"/>
                <a:gd name="T4" fmla="*/ 296 w 3624"/>
                <a:gd name="T5" fmla="*/ 29 h 193"/>
                <a:gd name="T6" fmla="*/ 362 w 3624"/>
                <a:gd name="T7" fmla="*/ 78 h 193"/>
                <a:gd name="T8" fmla="*/ 452 w 3624"/>
                <a:gd name="T9" fmla="*/ 95 h 193"/>
                <a:gd name="T10" fmla="*/ 649 w 3624"/>
                <a:gd name="T11" fmla="*/ 120 h 193"/>
                <a:gd name="T12" fmla="*/ 723 w 3624"/>
                <a:gd name="T13" fmla="*/ 29 h 193"/>
                <a:gd name="T14" fmla="*/ 896 w 3624"/>
                <a:gd name="T15" fmla="*/ 152 h 193"/>
                <a:gd name="T16" fmla="*/ 1027 w 3624"/>
                <a:gd name="T17" fmla="*/ 46 h 193"/>
                <a:gd name="T18" fmla="*/ 1109 w 3624"/>
                <a:gd name="T19" fmla="*/ 128 h 193"/>
                <a:gd name="T20" fmla="*/ 1175 w 3624"/>
                <a:gd name="T21" fmla="*/ 62 h 193"/>
                <a:gd name="T22" fmla="*/ 1290 w 3624"/>
                <a:gd name="T23" fmla="*/ 161 h 193"/>
                <a:gd name="T24" fmla="*/ 1356 w 3624"/>
                <a:gd name="T25" fmla="*/ 70 h 193"/>
                <a:gd name="T26" fmla="*/ 1455 w 3624"/>
                <a:gd name="T27" fmla="*/ 152 h 193"/>
                <a:gd name="T28" fmla="*/ 1529 w 3624"/>
                <a:gd name="T29" fmla="*/ 54 h 193"/>
                <a:gd name="T30" fmla="*/ 1586 w 3624"/>
                <a:gd name="T31" fmla="*/ 62 h 193"/>
                <a:gd name="T32" fmla="*/ 1685 w 3624"/>
                <a:gd name="T33" fmla="*/ 152 h 193"/>
                <a:gd name="T34" fmla="*/ 1816 w 3624"/>
                <a:gd name="T35" fmla="*/ 70 h 193"/>
                <a:gd name="T36" fmla="*/ 1997 w 3624"/>
                <a:gd name="T37" fmla="*/ 54 h 193"/>
                <a:gd name="T38" fmla="*/ 2129 w 3624"/>
                <a:gd name="T39" fmla="*/ 111 h 193"/>
                <a:gd name="T40" fmla="*/ 2252 w 3624"/>
                <a:gd name="T41" fmla="*/ 70 h 193"/>
                <a:gd name="T42" fmla="*/ 2301 w 3624"/>
                <a:gd name="T43" fmla="*/ 95 h 193"/>
                <a:gd name="T44" fmla="*/ 2408 w 3624"/>
                <a:gd name="T45" fmla="*/ 54 h 193"/>
                <a:gd name="T46" fmla="*/ 2457 w 3624"/>
                <a:gd name="T47" fmla="*/ 128 h 193"/>
                <a:gd name="T48" fmla="*/ 2507 w 3624"/>
                <a:gd name="T49" fmla="*/ 37 h 193"/>
                <a:gd name="T50" fmla="*/ 2663 w 3624"/>
                <a:gd name="T51" fmla="*/ 70 h 193"/>
                <a:gd name="T52" fmla="*/ 2737 w 3624"/>
                <a:gd name="T53" fmla="*/ 152 h 193"/>
                <a:gd name="T54" fmla="*/ 2811 w 3624"/>
                <a:gd name="T55" fmla="*/ 37 h 193"/>
                <a:gd name="T56" fmla="*/ 2901 w 3624"/>
                <a:gd name="T57" fmla="*/ 136 h 193"/>
                <a:gd name="T58" fmla="*/ 3008 w 3624"/>
                <a:gd name="T59" fmla="*/ 87 h 193"/>
                <a:gd name="T60" fmla="*/ 3131 w 3624"/>
                <a:gd name="T61" fmla="*/ 78 h 193"/>
                <a:gd name="T62" fmla="*/ 3296 w 3624"/>
                <a:gd name="T63" fmla="*/ 169 h 193"/>
                <a:gd name="T64" fmla="*/ 3370 w 3624"/>
                <a:gd name="T65" fmla="*/ 103 h 193"/>
                <a:gd name="T66" fmla="*/ 3419 w 3624"/>
                <a:gd name="T67" fmla="*/ 169 h 193"/>
                <a:gd name="T68" fmla="*/ 3460 w 3624"/>
                <a:gd name="T69" fmla="*/ 70 h 193"/>
                <a:gd name="T70" fmla="*/ 3608 w 3624"/>
                <a:gd name="T71" fmla="*/ 169 h 1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24"/>
                <a:gd name="T109" fmla="*/ 0 h 193"/>
                <a:gd name="T110" fmla="*/ 3624 w 3624"/>
                <a:gd name="T111" fmla="*/ 193 h 19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24" h="193">
                  <a:moveTo>
                    <a:pt x="0" y="37"/>
                  </a:moveTo>
                  <a:cubicBezTo>
                    <a:pt x="14" y="94"/>
                    <a:pt x="26" y="79"/>
                    <a:pt x="82" y="70"/>
                  </a:cubicBezTo>
                  <a:cubicBezTo>
                    <a:pt x="106" y="47"/>
                    <a:pt x="117" y="31"/>
                    <a:pt x="148" y="21"/>
                  </a:cubicBezTo>
                  <a:cubicBezTo>
                    <a:pt x="172" y="46"/>
                    <a:pt x="177" y="67"/>
                    <a:pt x="205" y="87"/>
                  </a:cubicBezTo>
                  <a:cubicBezTo>
                    <a:pt x="224" y="84"/>
                    <a:pt x="247" y="89"/>
                    <a:pt x="263" y="78"/>
                  </a:cubicBezTo>
                  <a:cubicBezTo>
                    <a:pt x="280" y="67"/>
                    <a:pt x="277" y="35"/>
                    <a:pt x="296" y="29"/>
                  </a:cubicBezTo>
                  <a:cubicBezTo>
                    <a:pt x="304" y="26"/>
                    <a:pt x="312" y="24"/>
                    <a:pt x="320" y="21"/>
                  </a:cubicBezTo>
                  <a:cubicBezTo>
                    <a:pt x="371" y="37"/>
                    <a:pt x="337" y="46"/>
                    <a:pt x="362" y="78"/>
                  </a:cubicBezTo>
                  <a:cubicBezTo>
                    <a:pt x="375" y="94"/>
                    <a:pt x="393" y="97"/>
                    <a:pt x="411" y="103"/>
                  </a:cubicBezTo>
                  <a:cubicBezTo>
                    <a:pt x="425" y="100"/>
                    <a:pt x="439" y="101"/>
                    <a:pt x="452" y="95"/>
                  </a:cubicBezTo>
                  <a:cubicBezTo>
                    <a:pt x="474" y="85"/>
                    <a:pt x="498" y="39"/>
                    <a:pt x="526" y="21"/>
                  </a:cubicBezTo>
                  <a:cubicBezTo>
                    <a:pt x="588" y="45"/>
                    <a:pt x="597" y="80"/>
                    <a:pt x="649" y="120"/>
                  </a:cubicBezTo>
                  <a:cubicBezTo>
                    <a:pt x="660" y="117"/>
                    <a:pt x="673" y="118"/>
                    <a:pt x="682" y="111"/>
                  </a:cubicBezTo>
                  <a:cubicBezTo>
                    <a:pt x="706" y="90"/>
                    <a:pt x="691" y="43"/>
                    <a:pt x="723" y="29"/>
                  </a:cubicBezTo>
                  <a:cubicBezTo>
                    <a:pt x="736" y="23"/>
                    <a:pt x="750" y="24"/>
                    <a:pt x="764" y="21"/>
                  </a:cubicBezTo>
                  <a:cubicBezTo>
                    <a:pt x="829" y="53"/>
                    <a:pt x="863" y="90"/>
                    <a:pt x="896" y="152"/>
                  </a:cubicBezTo>
                  <a:cubicBezTo>
                    <a:pt x="942" y="137"/>
                    <a:pt x="964" y="81"/>
                    <a:pt x="978" y="37"/>
                  </a:cubicBezTo>
                  <a:cubicBezTo>
                    <a:pt x="994" y="40"/>
                    <a:pt x="1012" y="39"/>
                    <a:pt x="1027" y="46"/>
                  </a:cubicBezTo>
                  <a:cubicBezTo>
                    <a:pt x="1036" y="50"/>
                    <a:pt x="1037" y="63"/>
                    <a:pt x="1044" y="70"/>
                  </a:cubicBezTo>
                  <a:cubicBezTo>
                    <a:pt x="1058" y="84"/>
                    <a:pt x="1101" y="120"/>
                    <a:pt x="1109" y="128"/>
                  </a:cubicBezTo>
                  <a:cubicBezTo>
                    <a:pt x="1140" y="118"/>
                    <a:pt x="1143" y="121"/>
                    <a:pt x="1167" y="87"/>
                  </a:cubicBezTo>
                  <a:cubicBezTo>
                    <a:pt x="1172" y="80"/>
                    <a:pt x="1169" y="68"/>
                    <a:pt x="1175" y="62"/>
                  </a:cubicBezTo>
                  <a:cubicBezTo>
                    <a:pt x="1181" y="56"/>
                    <a:pt x="1192" y="57"/>
                    <a:pt x="1200" y="54"/>
                  </a:cubicBezTo>
                  <a:cubicBezTo>
                    <a:pt x="1227" y="101"/>
                    <a:pt x="1242" y="136"/>
                    <a:pt x="1290" y="161"/>
                  </a:cubicBezTo>
                  <a:cubicBezTo>
                    <a:pt x="1335" y="145"/>
                    <a:pt x="1300" y="165"/>
                    <a:pt x="1323" y="120"/>
                  </a:cubicBezTo>
                  <a:cubicBezTo>
                    <a:pt x="1332" y="102"/>
                    <a:pt x="1356" y="70"/>
                    <a:pt x="1356" y="70"/>
                  </a:cubicBezTo>
                  <a:cubicBezTo>
                    <a:pt x="1404" y="85"/>
                    <a:pt x="1373" y="71"/>
                    <a:pt x="1430" y="128"/>
                  </a:cubicBezTo>
                  <a:cubicBezTo>
                    <a:pt x="1438" y="136"/>
                    <a:pt x="1455" y="152"/>
                    <a:pt x="1455" y="152"/>
                  </a:cubicBezTo>
                  <a:cubicBezTo>
                    <a:pt x="1466" y="147"/>
                    <a:pt x="1480" y="146"/>
                    <a:pt x="1487" y="136"/>
                  </a:cubicBezTo>
                  <a:cubicBezTo>
                    <a:pt x="1506" y="111"/>
                    <a:pt x="1529" y="54"/>
                    <a:pt x="1529" y="54"/>
                  </a:cubicBezTo>
                  <a:cubicBezTo>
                    <a:pt x="1534" y="33"/>
                    <a:pt x="1538" y="0"/>
                    <a:pt x="1553" y="4"/>
                  </a:cubicBezTo>
                  <a:cubicBezTo>
                    <a:pt x="1561" y="6"/>
                    <a:pt x="1585" y="60"/>
                    <a:pt x="1586" y="62"/>
                  </a:cubicBezTo>
                  <a:cubicBezTo>
                    <a:pt x="1619" y="109"/>
                    <a:pt x="1600" y="68"/>
                    <a:pt x="1635" y="103"/>
                  </a:cubicBezTo>
                  <a:cubicBezTo>
                    <a:pt x="1694" y="162"/>
                    <a:pt x="1629" y="116"/>
                    <a:pt x="1685" y="152"/>
                  </a:cubicBezTo>
                  <a:cubicBezTo>
                    <a:pt x="1729" y="123"/>
                    <a:pt x="1730" y="97"/>
                    <a:pt x="1767" y="62"/>
                  </a:cubicBezTo>
                  <a:cubicBezTo>
                    <a:pt x="1783" y="65"/>
                    <a:pt x="1801" y="63"/>
                    <a:pt x="1816" y="70"/>
                  </a:cubicBezTo>
                  <a:cubicBezTo>
                    <a:pt x="1852" y="86"/>
                    <a:pt x="1857" y="130"/>
                    <a:pt x="1898" y="144"/>
                  </a:cubicBezTo>
                  <a:cubicBezTo>
                    <a:pt x="1938" y="118"/>
                    <a:pt x="1958" y="79"/>
                    <a:pt x="1997" y="54"/>
                  </a:cubicBezTo>
                  <a:cubicBezTo>
                    <a:pt x="2035" y="73"/>
                    <a:pt x="2058" y="97"/>
                    <a:pt x="2087" y="128"/>
                  </a:cubicBezTo>
                  <a:cubicBezTo>
                    <a:pt x="2101" y="122"/>
                    <a:pt x="2118" y="121"/>
                    <a:pt x="2129" y="111"/>
                  </a:cubicBezTo>
                  <a:cubicBezTo>
                    <a:pt x="2189" y="57"/>
                    <a:pt x="2146" y="52"/>
                    <a:pt x="2219" y="29"/>
                  </a:cubicBezTo>
                  <a:cubicBezTo>
                    <a:pt x="2230" y="43"/>
                    <a:pt x="2241" y="56"/>
                    <a:pt x="2252" y="70"/>
                  </a:cubicBezTo>
                  <a:cubicBezTo>
                    <a:pt x="2260" y="81"/>
                    <a:pt x="2264" y="97"/>
                    <a:pt x="2276" y="103"/>
                  </a:cubicBezTo>
                  <a:cubicBezTo>
                    <a:pt x="2284" y="107"/>
                    <a:pt x="2293" y="98"/>
                    <a:pt x="2301" y="95"/>
                  </a:cubicBezTo>
                  <a:cubicBezTo>
                    <a:pt x="2319" y="68"/>
                    <a:pt x="2341" y="48"/>
                    <a:pt x="2359" y="21"/>
                  </a:cubicBezTo>
                  <a:cubicBezTo>
                    <a:pt x="2375" y="32"/>
                    <a:pt x="2395" y="39"/>
                    <a:pt x="2408" y="54"/>
                  </a:cubicBezTo>
                  <a:cubicBezTo>
                    <a:pt x="2423" y="70"/>
                    <a:pt x="2429" y="93"/>
                    <a:pt x="2441" y="111"/>
                  </a:cubicBezTo>
                  <a:cubicBezTo>
                    <a:pt x="2445" y="117"/>
                    <a:pt x="2452" y="122"/>
                    <a:pt x="2457" y="128"/>
                  </a:cubicBezTo>
                  <a:cubicBezTo>
                    <a:pt x="2472" y="113"/>
                    <a:pt x="2480" y="107"/>
                    <a:pt x="2490" y="87"/>
                  </a:cubicBezTo>
                  <a:cubicBezTo>
                    <a:pt x="2492" y="82"/>
                    <a:pt x="2503" y="42"/>
                    <a:pt x="2507" y="37"/>
                  </a:cubicBezTo>
                  <a:cubicBezTo>
                    <a:pt x="2518" y="23"/>
                    <a:pt x="2536" y="16"/>
                    <a:pt x="2548" y="4"/>
                  </a:cubicBezTo>
                  <a:cubicBezTo>
                    <a:pt x="2602" y="14"/>
                    <a:pt x="2624" y="32"/>
                    <a:pt x="2663" y="70"/>
                  </a:cubicBezTo>
                  <a:cubicBezTo>
                    <a:pt x="2666" y="77"/>
                    <a:pt x="2701" y="154"/>
                    <a:pt x="2712" y="161"/>
                  </a:cubicBezTo>
                  <a:cubicBezTo>
                    <a:pt x="2719" y="166"/>
                    <a:pt x="2729" y="155"/>
                    <a:pt x="2737" y="152"/>
                  </a:cubicBezTo>
                  <a:cubicBezTo>
                    <a:pt x="2747" y="137"/>
                    <a:pt x="2760" y="126"/>
                    <a:pt x="2770" y="111"/>
                  </a:cubicBezTo>
                  <a:cubicBezTo>
                    <a:pt x="2788" y="83"/>
                    <a:pt x="2788" y="60"/>
                    <a:pt x="2811" y="37"/>
                  </a:cubicBezTo>
                  <a:cubicBezTo>
                    <a:pt x="2854" y="63"/>
                    <a:pt x="2852" y="72"/>
                    <a:pt x="2885" y="103"/>
                  </a:cubicBezTo>
                  <a:cubicBezTo>
                    <a:pt x="2890" y="114"/>
                    <a:pt x="2892" y="127"/>
                    <a:pt x="2901" y="136"/>
                  </a:cubicBezTo>
                  <a:cubicBezTo>
                    <a:pt x="2947" y="182"/>
                    <a:pt x="2956" y="117"/>
                    <a:pt x="2983" y="95"/>
                  </a:cubicBezTo>
                  <a:cubicBezTo>
                    <a:pt x="2990" y="90"/>
                    <a:pt x="3000" y="90"/>
                    <a:pt x="3008" y="87"/>
                  </a:cubicBezTo>
                  <a:cubicBezTo>
                    <a:pt x="3016" y="95"/>
                    <a:pt x="3023" y="106"/>
                    <a:pt x="3033" y="111"/>
                  </a:cubicBezTo>
                  <a:cubicBezTo>
                    <a:pt x="3082" y="136"/>
                    <a:pt x="3090" y="93"/>
                    <a:pt x="3131" y="78"/>
                  </a:cubicBezTo>
                  <a:cubicBezTo>
                    <a:pt x="3202" y="109"/>
                    <a:pt x="3217" y="121"/>
                    <a:pt x="3263" y="185"/>
                  </a:cubicBezTo>
                  <a:cubicBezTo>
                    <a:pt x="3274" y="180"/>
                    <a:pt x="3287" y="178"/>
                    <a:pt x="3296" y="169"/>
                  </a:cubicBezTo>
                  <a:cubicBezTo>
                    <a:pt x="3302" y="163"/>
                    <a:pt x="3299" y="151"/>
                    <a:pt x="3304" y="144"/>
                  </a:cubicBezTo>
                  <a:cubicBezTo>
                    <a:pt x="3318" y="126"/>
                    <a:pt x="3349" y="110"/>
                    <a:pt x="3370" y="103"/>
                  </a:cubicBezTo>
                  <a:cubicBezTo>
                    <a:pt x="3384" y="117"/>
                    <a:pt x="3399" y="128"/>
                    <a:pt x="3411" y="144"/>
                  </a:cubicBezTo>
                  <a:cubicBezTo>
                    <a:pt x="3416" y="151"/>
                    <a:pt x="3411" y="173"/>
                    <a:pt x="3419" y="169"/>
                  </a:cubicBezTo>
                  <a:cubicBezTo>
                    <a:pt x="3429" y="164"/>
                    <a:pt x="3425" y="147"/>
                    <a:pt x="3427" y="136"/>
                  </a:cubicBezTo>
                  <a:cubicBezTo>
                    <a:pt x="3439" y="76"/>
                    <a:pt x="3420" y="97"/>
                    <a:pt x="3460" y="70"/>
                  </a:cubicBezTo>
                  <a:cubicBezTo>
                    <a:pt x="3558" y="170"/>
                    <a:pt x="3530" y="123"/>
                    <a:pt x="3567" y="193"/>
                  </a:cubicBezTo>
                  <a:cubicBezTo>
                    <a:pt x="3581" y="185"/>
                    <a:pt x="3596" y="179"/>
                    <a:pt x="3608" y="169"/>
                  </a:cubicBezTo>
                  <a:cubicBezTo>
                    <a:pt x="3616" y="163"/>
                    <a:pt x="3624" y="144"/>
                    <a:pt x="3624" y="144"/>
                  </a:cubicBezTo>
                </a:path>
              </a:pathLst>
            </a:custGeom>
            <a:noFill/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Freeform 12"/>
            <p:cNvSpPr>
              <a:spLocks/>
            </p:cNvSpPr>
            <p:nvPr/>
          </p:nvSpPr>
          <p:spPr bwMode="auto">
            <a:xfrm>
              <a:off x="1393" y="2015"/>
              <a:ext cx="1487" cy="242"/>
            </a:xfrm>
            <a:custGeom>
              <a:avLst/>
              <a:gdLst>
                <a:gd name="T0" fmla="*/ 0 w 2400"/>
                <a:gd name="T1" fmla="*/ 107 h 246"/>
                <a:gd name="T2" fmla="*/ 107 w 2400"/>
                <a:gd name="T3" fmla="*/ 0 h 246"/>
                <a:gd name="T4" fmla="*/ 132 w 2400"/>
                <a:gd name="T5" fmla="*/ 107 h 246"/>
                <a:gd name="T6" fmla="*/ 181 w 2400"/>
                <a:gd name="T7" fmla="*/ 99 h 246"/>
                <a:gd name="T8" fmla="*/ 189 w 2400"/>
                <a:gd name="T9" fmla="*/ 74 h 246"/>
                <a:gd name="T10" fmla="*/ 238 w 2400"/>
                <a:gd name="T11" fmla="*/ 16 h 246"/>
                <a:gd name="T12" fmla="*/ 304 w 2400"/>
                <a:gd name="T13" fmla="*/ 115 h 246"/>
                <a:gd name="T14" fmla="*/ 378 w 2400"/>
                <a:gd name="T15" fmla="*/ 41 h 246"/>
                <a:gd name="T16" fmla="*/ 403 w 2400"/>
                <a:gd name="T17" fmla="*/ 90 h 246"/>
                <a:gd name="T18" fmla="*/ 411 w 2400"/>
                <a:gd name="T19" fmla="*/ 131 h 246"/>
                <a:gd name="T20" fmla="*/ 460 w 2400"/>
                <a:gd name="T21" fmla="*/ 115 h 246"/>
                <a:gd name="T22" fmla="*/ 493 w 2400"/>
                <a:gd name="T23" fmla="*/ 66 h 246"/>
                <a:gd name="T24" fmla="*/ 534 w 2400"/>
                <a:gd name="T25" fmla="*/ 25 h 246"/>
                <a:gd name="T26" fmla="*/ 592 w 2400"/>
                <a:gd name="T27" fmla="*/ 123 h 246"/>
                <a:gd name="T28" fmla="*/ 682 w 2400"/>
                <a:gd name="T29" fmla="*/ 49 h 246"/>
                <a:gd name="T30" fmla="*/ 748 w 2400"/>
                <a:gd name="T31" fmla="*/ 172 h 246"/>
                <a:gd name="T32" fmla="*/ 830 w 2400"/>
                <a:gd name="T33" fmla="*/ 90 h 246"/>
                <a:gd name="T34" fmla="*/ 879 w 2400"/>
                <a:gd name="T35" fmla="*/ 33 h 246"/>
                <a:gd name="T36" fmla="*/ 921 w 2400"/>
                <a:gd name="T37" fmla="*/ 123 h 246"/>
                <a:gd name="T38" fmla="*/ 953 w 2400"/>
                <a:gd name="T39" fmla="*/ 131 h 246"/>
                <a:gd name="T40" fmla="*/ 1036 w 2400"/>
                <a:gd name="T41" fmla="*/ 49 h 246"/>
                <a:gd name="T42" fmla="*/ 1101 w 2400"/>
                <a:gd name="T43" fmla="*/ 189 h 246"/>
                <a:gd name="T44" fmla="*/ 1151 w 2400"/>
                <a:gd name="T45" fmla="*/ 115 h 246"/>
                <a:gd name="T46" fmla="*/ 1159 w 2400"/>
                <a:gd name="T47" fmla="*/ 74 h 246"/>
                <a:gd name="T48" fmla="*/ 1208 w 2400"/>
                <a:gd name="T49" fmla="*/ 74 h 246"/>
                <a:gd name="T50" fmla="*/ 1266 w 2400"/>
                <a:gd name="T51" fmla="*/ 156 h 246"/>
                <a:gd name="T52" fmla="*/ 1307 w 2400"/>
                <a:gd name="T53" fmla="*/ 131 h 246"/>
                <a:gd name="T54" fmla="*/ 1323 w 2400"/>
                <a:gd name="T55" fmla="*/ 99 h 246"/>
                <a:gd name="T56" fmla="*/ 1332 w 2400"/>
                <a:gd name="T57" fmla="*/ 74 h 246"/>
                <a:gd name="T58" fmla="*/ 1381 w 2400"/>
                <a:gd name="T59" fmla="*/ 123 h 246"/>
                <a:gd name="T60" fmla="*/ 1447 w 2400"/>
                <a:gd name="T61" fmla="*/ 205 h 246"/>
                <a:gd name="T62" fmla="*/ 1496 w 2400"/>
                <a:gd name="T63" fmla="*/ 99 h 246"/>
                <a:gd name="T64" fmla="*/ 1586 w 2400"/>
                <a:gd name="T65" fmla="*/ 246 h 246"/>
                <a:gd name="T66" fmla="*/ 1611 w 2400"/>
                <a:gd name="T67" fmla="*/ 205 h 246"/>
                <a:gd name="T68" fmla="*/ 1668 w 2400"/>
                <a:gd name="T69" fmla="*/ 123 h 246"/>
                <a:gd name="T70" fmla="*/ 1710 w 2400"/>
                <a:gd name="T71" fmla="*/ 131 h 246"/>
                <a:gd name="T72" fmla="*/ 1734 w 2400"/>
                <a:gd name="T73" fmla="*/ 148 h 246"/>
                <a:gd name="T74" fmla="*/ 1751 w 2400"/>
                <a:gd name="T75" fmla="*/ 123 h 246"/>
                <a:gd name="T76" fmla="*/ 1874 w 2400"/>
                <a:gd name="T77" fmla="*/ 222 h 246"/>
                <a:gd name="T78" fmla="*/ 1899 w 2400"/>
                <a:gd name="T79" fmla="*/ 214 h 246"/>
                <a:gd name="T80" fmla="*/ 1997 w 2400"/>
                <a:gd name="T81" fmla="*/ 156 h 246"/>
                <a:gd name="T82" fmla="*/ 2014 w 2400"/>
                <a:gd name="T83" fmla="*/ 172 h 246"/>
                <a:gd name="T84" fmla="*/ 2022 w 2400"/>
                <a:gd name="T85" fmla="*/ 205 h 246"/>
                <a:gd name="T86" fmla="*/ 2063 w 2400"/>
                <a:gd name="T87" fmla="*/ 197 h 246"/>
                <a:gd name="T88" fmla="*/ 2170 w 2400"/>
                <a:gd name="T89" fmla="*/ 148 h 246"/>
                <a:gd name="T90" fmla="*/ 2211 w 2400"/>
                <a:gd name="T91" fmla="*/ 189 h 246"/>
                <a:gd name="T92" fmla="*/ 2301 w 2400"/>
                <a:gd name="T93" fmla="*/ 115 h 246"/>
                <a:gd name="T94" fmla="*/ 2359 w 2400"/>
                <a:gd name="T95" fmla="*/ 197 h 246"/>
                <a:gd name="T96" fmla="*/ 2400 w 2400"/>
                <a:gd name="T97" fmla="*/ 238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0"/>
                <a:gd name="T148" fmla="*/ 0 h 246"/>
                <a:gd name="T149" fmla="*/ 2400 w 2400"/>
                <a:gd name="T150" fmla="*/ 246 h 2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0" h="246">
                  <a:moveTo>
                    <a:pt x="0" y="107"/>
                  </a:moveTo>
                  <a:cubicBezTo>
                    <a:pt x="27" y="54"/>
                    <a:pt x="48" y="14"/>
                    <a:pt x="107" y="0"/>
                  </a:cubicBezTo>
                  <a:cubicBezTo>
                    <a:pt x="118" y="36"/>
                    <a:pt x="119" y="72"/>
                    <a:pt x="132" y="107"/>
                  </a:cubicBezTo>
                  <a:cubicBezTo>
                    <a:pt x="148" y="104"/>
                    <a:pt x="167" y="107"/>
                    <a:pt x="181" y="99"/>
                  </a:cubicBezTo>
                  <a:cubicBezTo>
                    <a:pt x="189" y="95"/>
                    <a:pt x="185" y="82"/>
                    <a:pt x="189" y="74"/>
                  </a:cubicBezTo>
                  <a:cubicBezTo>
                    <a:pt x="201" y="55"/>
                    <a:pt x="222" y="33"/>
                    <a:pt x="238" y="16"/>
                  </a:cubicBezTo>
                  <a:cubicBezTo>
                    <a:pt x="266" y="44"/>
                    <a:pt x="282" y="81"/>
                    <a:pt x="304" y="115"/>
                  </a:cubicBezTo>
                  <a:cubicBezTo>
                    <a:pt x="335" y="86"/>
                    <a:pt x="335" y="55"/>
                    <a:pt x="378" y="41"/>
                  </a:cubicBezTo>
                  <a:cubicBezTo>
                    <a:pt x="386" y="57"/>
                    <a:pt x="397" y="73"/>
                    <a:pt x="403" y="90"/>
                  </a:cubicBezTo>
                  <a:cubicBezTo>
                    <a:pt x="408" y="103"/>
                    <a:pt x="398" y="125"/>
                    <a:pt x="411" y="131"/>
                  </a:cubicBezTo>
                  <a:cubicBezTo>
                    <a:pt x="427" y="138"/>
                    <a:pt x="444" y="120"/>
                    <a:pt x="460" y="115"/>
                  </a:cubicBezTo>
                  <a:cubicBezTo>
                    <a:pt x="512" y="66"/>
                    <a:pt x="432" y="145"/>
                    <a:pt x="493" y="66"/>
                  </a:cubicBezTo>
                  <a:cubicBezTo>
                    <a:pt x="505" y="51"/>
                    <a:pt x="534" y="25"/>
                    <a:pt x="534" y="25"/>
                  </a:cubicBezTo>
                  <a:cubicBezTo>
                    <a:pt x="567" y="57"/>
                    <a:pt x="567" y="87"/>
                    <a:pt x="592" y="123"/>
                  </a:cubicBezTo>
                  <a:cubicBezTo>
                    <a:pt x="656" y="108"/>
                    <a:pt x="642" y="91"/>
                    <a:pt x="682" y="49"/>
                  </a:cubicBezTo>
                  <a:cubicBezTo>
                    <a:pt x="719" y="86"/>
                    <a:pt x="731" y="122"/>
                    <a:pt x="748" y="172"/>
                  </a:cubicBezTo>
                  <a:cubicBezTo>
                    <a:pt x="783" y="150"/>
                    <a:pt x="806" y="123"/>
                    <a:pt x="830" y="90"/>
                  </a:cubicBezTo>
                  <a:cubicBezTo>
                    <a:pt x="840" y="59"/>
                    <a:pt x="852" y="51"/>
                    <a:pt x="879" y="33"/>
                  </a:cubicBezTo>
                  <a:cubicBezTo>
                    <a:pt x="881" y="37"/>
                    <a:pt x="916" y="119"/>
                    <a:pt x="921" y="123"/>
                  </a:cubicBezTo>
                  <a:cubicBezTo>
                    <a:pt x="930" y="130"/>
                    <a:pt x="942" y="128"/>
                    <a:pt x="953" y="131"/>
                  </a:cubicBezTo>
                  <a:cubicBezTo>
                    <a:pt x="1001" y="108"/>
                    <a:pt x="1003" y="82"/>
                    <a:pt x="1036" y="49"/>
                  </a:cubicBezTo>
                  <a:cubicBezTo>
                    <a:pt x="1072" y="94"/>
                    <a:pt x="1088" y="134"/>
                    <a:pt x="1101" y="189"/>
                  </a:cubicBezTo>
                  <a:cubicBezTo>
                    <a:pt x="1132" y="168"/>
                    <a:pt x="1133" y="149"/>
                    <a:pt x="1151" y="115"/>
                  </a:cubicBezTo>
                  <a:cubicBezTo>
                    <a:pt x="1154" y="101"/>
                    <a:pt x="1154" y="87"/>
                    <a:pt x="1159" y="74"/>
                  </a:cubicBezTo>
                  <a:cubicBezTo>
                    <a:pt x="1171" y="44"/>
                    <a:pt x="1188" y="59"/>
                    <a:pt x="1208" y="74"/>
                  </a:cubicBezTo>
                  <a:cubicBezTo>
                    <a:pt x="1236" y="95"/>
                    <a:pt x="1247" y="128"/>
                    <a:pt x="1266" y="156"/>
                  </a:cubicBezTo>
                  <a:cubicBezTo>
                    <a:pt x="1288" y="226"/>
                    <a:pt x="1300" y="150"/>
                    <a:pt x="1307" y="131"/>
                  </a:cubicBezTo>
                  <a:cubicBezTo>
                    <a:pt x="1311" y="120"/>
                    <a:pt x="1318" y="110"/>
                    <a:pt x="1323" y="99"/>
                  </a:cubicBezTo>
                  <a:cubicBezTo>
                    <a:pt x="1327" y="91"/>
                    <a:pt x="1329" y="82"/>
                    <a:pt x="1332" y="74"/>
                  </a:cubicBezTo>
                  <a:cubicBezTo>
                    <a:pt x="1348" y="90"/>
                    <a:pt x="1367" y="105"/>
                    <a:pt x="1381" y="123"/>
                  </a:cubicBezTo>
                  <a:cubicBezTo>
                    <a:pt x="1451" y="213"/>
                    <a:pt x="1391" y="169"/>
                    <a:pt x="1447" y="205"/>
                  </a:cubicBezTo>
                  <a:cubicBezTo>
                    <a:pt x="1472" y="170"/>
                    <a:pt x="1486" y="140"/>
                    <a:pt x="1496" y="99"/>
                  </a:cubicBezTo>
                  <a:cubicBezTo>
                    <a:pt x="1578" y="217"/>
                    <a:pt x="1554" y="165"/>
                    <a:pt x="1586" y="246"/>
                  </a:cubicBezTo>
                  <a:cubicBezTo>
                    <a:pt x="1594" y="232"/>
                    <a:pt x="1604" y="220"/>
                    <a:pt x="1611" y="205"/>
                  </a:cubicBezTo>
                  <a:cubicBezTo>
                    <a:pt x="1631" y="159"/>
                    <a:pt x="1611" y="142"/>
                    <a:pt x="1668" y="123"/>
                  </a:cubicBezTo>
                  <a:cubicBezTo>
                    <a:pt x="1682" y="126"/>
                    <a:pt x="1697" y="126"/>
                    <a:pt x="1710" y="131"/>
                  </a:cubicBezTo>
                  <a:cubicBezTo>
                    <a:pt x="1719" y="134"/>
                    <a:pt x="1724" y="150"/>
                    <a:pt x="1734" y="148"/>
                  </a:cubicBezTo>
                  <a:cubicBezTo>
                    <a:pt x="1744" y="146"/>
                    <a:pt x="1745" y="131"/>
                    <a:pt x="1751" y="123"/>
                  </a:cubicBezTo>
                  <a:cubicBezTo>
                    <a:pt x="1793" y="155"/>
                    <a:pt x="1827" y="198"/>
                    <a:pt x="1874" y="222"/>
                  </a:cubicBezTo>
                  <a:cubicBezTo>
                    <a:pt x="1882" y="226"/>
                    <a:pt x="1891" y="217"/>
                    <a:pt x="1899" y="214"/>
                  </a:cubicBezTo>
                  <a:cubicBezTo>
                    <a:pt x="1980" y="159"/>
                    <a:pt x="1945" y="173"/>
                    <a:pt x="1997" y="156"/>
                  </a:cubicBezTo>
                  <a:cubicBezTo>
                    <a:pt x="2003" y="161"/>
                    <a:pt x="2010" y="165"/>
                    <a:pt x="2014" y="172"/>
                  </a:cubicBezTo>
                  <a:cubicBezTo>
                    <a:pt x="2019" y="182"/>
                    <a:pt x="2012" y="200"/>
                    <a:pt x="2022" y="205"/>
                  </a:cubicBezTo>
                  <a:cubicBezTo>
                    <a:pt x="2034" y="211"/>
                    <a:pt x="2049" y="200"/>
                    <a:pt x="2063" y="197"/>
                  </a:cubicBezTo>
                  <a:cubicBezTo>
                    <a:pt x="2099" y="179"/>
                    <a:pt x="2136" y="170"/>
                    <a:pt x="2170" y="148"/>
                  </a:cubicBezTo>
                  <a:cubicBezTo>
                    <a:pt x="2177" y="176"/>
                    <a:pt x="2171" y="194"/>
                    <a:pt x="2211" y="189"/>
                  </a:cubicBezTo>
                  <a:cubicBezTo>
                    <a:pt x="2249" y="184"/>
                    <a:pt x="2301" y="115"/>
                    <a:pt x="2301" y="115"/>
                  </a:cubicBezTo>
                  <a:cubicBezTo>
                    <a:pt x="2390" y="186"/>
                    <a:pt x="2302" y="104"/>
                    <a:pt x="2359" y="197"/>
                  </a:cubicBezTo>
                  <a:cubicBezTo>
                    <a:pt x="2359" y="197"/>
                    <a:pt x="2390" y="228"/>
                    <a:pt x="2400" y="238"/>
                  </a:cubicBezTo>
                </a:path>
              </a:pathLst>
            </a:custGeom>
            <a:noFill/>
            <a:ln w="76200" cap="flat" cmpd="sng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6" name="Freeform 8"/>
          <p:cNvSpPr>
            <a:spLocks/>
          </p:cNvSpPr>
          <p:nvPr/>
        </p:nvSpPr>
        <p:spPr bwMode="auto">
          <a:xfrm rot="20246299">
            <a:off x="800507" y="1165157"/>
            <a:ext cx="552881" cy="1777527"/>
          </a:xfrm>
          <a:custGeom>
            <a:avLst/>
            <a:gdLst>
              <a:gd name="T0" fmla="*/ 104 w 296"/>
              <a:gd name="T1" fmla="*/ 0 h 1056"/>
              <a:gd name="T2" fmla="*/ 8 w 296"/>
              <a:gd name="T3" fmla="*/ 432 h 1056"/>
              <a:gd name="T4" fmla="*/ 56 w 296"/>
              <a:gd name="T5" fmla="*/ 816 h 1056"/>
              <a:gd name="T6" fmla="*/ 296 w 296"/>
              <a:gd name="T7" fmla="*/ 1056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296"/>
              <a:gd name="T13" fmla="*/ 0 h 1056"/>
              <a:gd name="T14" fmla="*/ 296 w 296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" h="1056">
                <a:moveTo>
                  <a:pt x="104" y="0"/>
                </a:moveTo>
                <a:cubicBezTo>
                  <a:pt x="60" y="148"/>
                  <a:pt x="16" y="296"/>
                  <a:pt x="8" y="432"/>
                </a:cubicBezTo>
                <a:cubicBezTo>
                  <a:pt x="0" y="568"/>
                  <a:pt x="8" y="712"/>
                  <a:pt x="56" y="816"/>
                </a:cubicBezTo>
                <a:cubicBezTo>
                  <a:pt x="104" y="920"/>
                  <a:pt x="200" y="988"/>
                  <a:pt x="296" y="1056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17679" y="2082801"/>
            <a:ext cx="2361356" cy="1468438"/>
            <a:chOff x="529" y="1583"/>
            <a:chExt cx="1440" cy="720"/>
          </a:xfrm>
        </p:grpSpPr>
        <p:sp>
          <p:nvSpPr>
            <p:cNvPr id="2094" name="AutoShape 4"/>
            <p:cNvSpPr>
              <a:spLocks noChangeArrowheads="1"/>
            </p:cNvSpPr>
            <p:nvPr/>
          </p:nvSpPr>
          <p:spPr bwMode="auto">
            <a:xfrm>
              <a:off x="529" y="1583"/>
              <a:ext cx="1440" cy="720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bg1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95" name="Text Box 5"/>
            <p:cNvSpPr txBox="1">
              <a:spLocks noChangeArrowheads="1"/>
            </p:cNvSpPr>
            <p:nvPr/>
          </p:nvSpPr>
          <p:spPr bwMode="auto">
            <a:xfrm>
              <a:off x="774" y="1682"/>
              <a:ext cx="814" cy="477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b="1" dirty="0">
                  <a:latin typeface="Arial" charset="0"/>
                </a:rPr>
                <a:t>OT Period</a:t>
              </a:r>
            </a:p>
            <a:p>
              <a:pPr algn="ctr"/>
              <a:r>
                <a:rPr lang="en-US" b="1" dirty="0">
                  <a:latin typeface="Arial" charset="0"/>
                </a:rPr>
                <a:t>Scribes</a:t>
              </a:r>
            </a:p>
          </p:txBody>
        </p:sp>
      </p:grpSp>
      <p:sp>
        <p:nvSpPr>
          <p:cNvPr id="2055" name="Oval 10"/>
          <p:cNvSpPr>
            <a:spLocks noChangeArrowheads="1"/>
          </p:cNvSpPr>
          <p:nvPr/>
        </p:nvSpPr>
        <p:spPr bwMode="auto">
          <a:xfrm>
            <a:off x="1357311" y="3381796"/>
            <a:ext cx="1002720" cy="556792"/>
          </a:xfrm>
          <a:prstGeom prst="ellipse">
            <a:avLst/>
          </a:prstGeom>
          <a:solidFill>
            <a:srgbClr val="44546A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3733800" y="723900"/>
            <a:ext cx="1631950" cy="4341813"/>
            <a:chOff x="1612" y="792"/>
            <a:chExt cx="1028" cy="2735"/>
          </a:xfrm>
        </p:grpSpPr>
        <p:sp>
          <p:nvSpPr>
            <p:cNvPr id="2091" name="Line 16"/>
            <p:cNvSpPr>
              <a:spLocks noChangeShapeType="1"/>
            </p:cNvSpPr>
            <p:nvPr/>
          </p:nvSpPr>
          <p:spPr bwMode="auto">
            <a:xfrm flipH="1">
              <a:off x="2107" y="792"/>
              <a:ext cx="11" cy="2735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1612" y="2976"/>
              <a:ext cx="500" cy="28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B.C.</a:t>
              </a: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2140" y="2976"/>
              <a:ext cx="500" cy="28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A.D.</a:t>
              </a:r>
            </a:p>
          </p:txBody>
        </p:sp>
      </p:grp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5029201" y="723901"/>
            <a:ext cx="987425" cy="4721225"/>
            <a:chOff x="2208" y="456"/>
            <a:chExt cx="622" cy="2974"/>
          </a:xfrm>
        </p:grpSpPr>
        <p:sp>
          <p:nvSpPr>
            <p:cNvPr id="2089" name="Line 19"/>
            <p:cNvSpPr>
              <a:spLocks noChangeShapeType="1"/>
            </p:cNvSpPr>
            <p:nvPr/>
          </p:nvSpPr>
          <p:spPr bwMode="auto">
            <a:xfrm>
              <a:off x="2534" y="456"/>
              <a:ext cx="10" cy="2472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>
              <a:off x="2208" y="2907"/>
              <a:ext cx="622" cy="523"/>
            </a:xfrm>
            <a:prstGeom prst="rect">
              <a:avLst/>
            </a:prstGeom>
            <a:noFill/>
            <a:ln w="76200">
              <a:solidFill>
                <a:srgbClr val="33CC33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600" b="1">
                  <a:solidFill>
                    <a:srgbClr val="00FF00"/>
                  </a:solidFill>
                  <a:latin typeface="Arial" charset="0"/>
                </a:rPr>
                <a:t>AD </a:t>
              </a: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70</a:t>
              </a:r>
              <a:endParaRPr lang="en-US" sz="1400" b="1">
                <a:solidFill>
                  <a:srgbClr val="00FF00"/>
                </a:solidFill>
                <a:latin typeface="Arial" charset="0"/>
              </a:endParaRPr>
            </a:p>
            <a:p>
              <a:pPr algn="ctr">
                <a:defRPr/>
              </a:pPr>
              <a:r>
                <a:rPr lang="en-US" sz="1200" b="1">
                  <a:solidFill>
                    <a:srgbClr val="00FF00"/>
                  </a:solidFill>
                  <a:latin typeface="Arial" charset="0"/>
                </a:rPr>
                <a:t>Temple</a:t>
              </a:r>
            </a:p>
            <a:p>
              <a:pPr algn="ctr">
                <a:defRPr/>
              </a:pPr>
              <a:r>
                <a:rPr lang="en-US" sz="1200" b="1">
                  <a:solidFill>
                    <a:srgbClr val="00FF00"/>
                  </a:solidFill>
                  <a:latin typeface="Arial" charset="0"/>
                </a:rPr>
                <a:t>destroyed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19750" y="723094"/>
            <a:ext cx="1052512" cy="5640046"/>
            <a:chOff x="2632" y="415"/>
            <a:chExt cx="663" cy="3271"/>
          </a:xfrm>
        </p:grpSpPr>
        <p:sp>
          <p:nvSpPr>
            <p:cNvPr id="2087" name="Line 23"/>
            <p:cNvSpPr>
              <a:spLocks noChangeShapeType="1"/>
            </p:cNvSpPr>
            <p:nvPr/>
          </p:nvSpPr>
          <p:spPr bwMode="auto">
            <a:xfrm>
              <a:off x="2976" y="415"/>
              <a:ext cx="0" cy="2993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2632" y="3418"/>
              <a:ext cx="663" cy="268"/>
            </a:xfrm>
            <a:prstGeom prst="rect">
              <a:avLst/>
            </a:prstGeom>
            <a:noFill/>
            <a:ln w="76200">
              <a:solidFill>
                <a:srgbClr val="33CC33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600" b="1">
                  <a:solidFill>
                    <a:srgbClr val="00FF00"/>
                  </a:solidFill>
                  <a:latin typeface="Arial" charset="0"/>
                </a:rPr>
                <a:t>AD </a:t>
              </a: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100</a:t>
              </a:r>
            </a:p>
          </p:txBody>
        </p:sp>
      </p:grpSp>
      <p:sp>
        <p:nvSpPr>
          <p:cNvPr id="2059" name="AutoShape 42"/>
          <p:cNvSpPr>
            <a:spLocks noChangeArrowheads="1"/>
          </p:cNvSpPr>
          <p:nvPr/>
        </p:nvSpPr>
        <p:spPr bwMode="auto">
          <a:xfrm>
            <a:off x="169704" y="291320"/>
            <a:ext cx="1371600" cy="990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Original</a:t>
            </a:r>
          </a:p>
          <a:p>
            <a:pPr algn="ctr"/>
            <a:r>
              <a:rPr lang="en-US" sz="2000" b="1" dirty="0">
                <a:latin typeface="Arial" charset="0"/>
              </a:rPr>
              <a:t>Text</a:t>
            </a:r>
            <a:endParaRPr lang="en-US" b="1" dirty="0">
              <a:latin typeface="Arial" charset="0"/>
            </a:endParaRPr>
          </a:p>
          <a:p>
            <a:pPr algn="ctr"/>
            <a:r>
              <a:rPr lang="en-US" sz="2000" b="1" dirty="0">
                <a:latin typeface="Arial" charset="0"/>
              </a:rPr>
              <a:t>(now lost)</a:t>
            </a:r>
            <a:endParaRPr lang="en-US" b="1" dirty="0">
              <a:latin typeface="Arial" charset="0"/>
            </a:endParaRP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9336090" y="610387"/>
            <a:ext cx="1223963" cy="5740053"/>
            <a:chOff x="2579" y="357"/>
            <a:chExt cx="771" cy="3329"/>
          </a:xfrm>
        </p:grpSpPr>
        <p:sp>
          <p:nvSpPr>
            <p:cNvPr id="2085" name="Line 34"/>
            <p:cNvSpPr>
              <a:spLocks noChangeShapeType="1"/>
            </p:cNvSpPr>
            <p:nvPr/>
          </p:nvSpPr>
          <p:spPr bwMode="auto">
            <a:xfrm>
              <a:off x="2976" y="357"/>
              <a:ext cx="0" cy="3051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2579" y="3418"/>
              <a:ext cx="771" cy="268"/>
            </a:xfrm>
            <a:prstGeom prst="rect">
              <a:avLst/>
            </a:prstGeom>
            <a:noFill/>
            <a:ln w="76200">
              <a:solidFill>
                <a:srgbClr val="33CC33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600" b="1">
                  <a:solidFill>
                    <a:srgbClr val="00FF00"/>
                  </a:solidFill>
                  <a:latin typeface="Arial" charset="0"/>
                </a:rPr>
                <a:t>AD </a:t>
              </a: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1000</a:t>
              </a:r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9525000" y="2514600"/>
            <a:ext cx="1371600" cy="2120900"/>
            <a:chOff x="4368" y="1584"/>
            <a:chExt cx="864" cy="1336"/>
          </a:xfrm>
        </p:grpSpPr>
        <p:sp>
          <p:nvSpPr>
            <p:cNvPr id="2083" name="Freeform 32"/>
            <p:cNvSpPr>
              <a:spLocks/>
            </p:cNvSpPr>
            <p:nvPr/>
          </p:nvSpPr>
          <p:spPr bwMode="auto">
            <a:xfrm>
              <a:off x="4416" y="1584"/>
              <a:ext cx="528" cy="852"/>
            </a:xfrm>
            <a:custGeom>
              <a:avLst/>
              <a:gdLst>
                <a:gd name="T0" fmla="*/ 0 w 528"/>
                <a:gd name="T1" fmla="*/ 88 h 904"/>
                <a:gd name="T2" fmla="*/ 384 w 528"/>
                <a:gd name="T3" fmla="*/ 136 h 904"/>
                <a:gd name="T4" fmla="*/ 528 w 528"/>
                <a:gd name="T5" fmla="*/ 904 h 904"/>
                <a:gd name="T6" fmla="*/ 0 60000 65536"/>
                <a:gd name="T7" fmla="*/ 0 60000 65536"/>
                <a:gd name="T8" fmla="*/ 0 60000 65536"/>
                <a:gd name="T9" fmla="*/ 0 w 528"/>
                <a:gd name="T10" fmla="*/ 0 h 904"/>
                <a:gd name="T11" fmla="*/ 528 w 528"/>
                <a:gd name="T12" fmla="*/ 904 h 9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904">
                  <a:moveTo>
                    <a:pt x="0" y="88"/>
                  </a:moveTo>
                  <a:cubicBezTo>
                    <a:pt x="148" y="44"/>
                    <a:pt x="296" y="0"/>
                    <a:pt x="384" y="136"/>
                  </a:cubicBezTo>
                  <a:cubicBezTo>
                    <a:pt x="472" y="272"/>
                    <a:pt x="504" y="776"/>
                    <a:pt x="528" y="904"/>
                  </a:cubicBezTo>
                </a:path>
              </a:pathLst>
            </a:custGeom>
            <a:noFill/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4" name="AutoShape 36"/>
            <p:cNvSpPr>
              <a:spLocks noChangeArrowheads="1"/>
            </p:cNvSpPr>
            <p:nvPr/>
          </p:nvSpPr>
          <p:spPr bwMode="auto">
            <a:xfrm>
              <a:off x="4368" y="2481"/>
              <a:ext cx="864" cy="439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Masoretic</a:t>
              </a:r>
            </a:p>
            <a:p>
              <a:pPr algn="ctr"/>
              <a:r>
                <a:rPr lang="en-US" sz="2000" b="1">
                  <a:latin typeface="Arial" charset="0"/>
                </a:rPr>
                <a:t>Text (MT)</a:t>
              </a:r>
              <a:endParaRPr lang="en-US" b="1">
                <a:latin typeface="Arial" charset="0"/>
              </a:endParaRPr>
            </a:p>
          </p:txBody>
        </p:sp>
      </p:grpSp>
      <p:sp>
        <p:nvSpPr>
          <p:cNvPr id="2063" name="AutoShape 43"/>
          <p:cNvSpPr>
            <a:spLocks noChangeArrowheads="1"/>
          </p:cNvSpPr>
          <p:nvPr/>
        </p:nvSpPr>
        <p:spPr bwMode="auto">
          <a:xfrm>
            <a:off x="10058400" y="4953001"/>
            <a:ext cx="1524000" cy="6969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modern OT</a:t>
            </a:r>
          </a:p>
          <a:p>
            <a:pPr algn="ctr"/>
            <a:r>
              <a:rPr lang="en-US" sz="2000" b="1" dirty="0">
                <a:latin typeface="Arial" charset="0"/>
              </a:rPr>
              <a:t>translations</a:t>
            </a:r>
            <a:endParaRPr lang="en-US" b="1" dirty="0">
              <a:latin typeface="Arial" charset="0"/>
            </a:endParaRPr>
          </a:p>
        </p:txBody>
      </p: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1743075" y="1981201"/>
            <a:ext cx="3689350" cy="3835401"/>
            <a:chOff x="138" y="1248"/>
            <a:chExt cx="2324" cy="2416"/>
          </a:xfrm>
        </p:grpSpPr>
        <p:sp>
          <p:nvSpPr>
            <p:cNvPr id="2080" name="AutoShape 46"/>
            <p:cNvSpPr>
              <a:spLocks noChangeArrowheads="1"/>
            </p:cNvSpPr>
            <p:nvPr/>
          </p:nvSpPr>
          <p:spPr bwMode="auto">
            <a:xfrm>
              <a:off x="1742" y="1248"/>
              <a:ext cx="720" cy="1152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1" name="Line 47"/>
            <p:cNvSpPr>
              <a:spLocks noChangeShapeType="1"/>
            </p:cNvSpPr>
            <p:nvPr/>
          </p:nvSpPr>
          <p:spPr bwMode="auto">
            <a:xfrm flipV="1">
              <a:off x="1344" y="2368"/>
              <a:ext cx="374" cy="46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6" name="Rectangle 48"/>
            <p:cNvSpPr>
              <a:spLocks noChangeArrowheads="1"/>
            </p:cNvSpPr>
            <p:nvPr/>
          </p:nvSpPr>
          <p:spPr bwMode="auto">
            <a:xfrm>
              <a:off x="138" y="2384"/>
              <a:ext cx="1376" cy="1280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FF0000"/>
                  </a:solidFill>
                  <a:latin typeface="Arial" charset="0"/>
                </a:rPr>
                <a:t>Dead Sea</a:t>
              </a:r>
            </a:p>
            <a:p>
              <a:pPr algn="ctr">
                <a:defRPr/>
              </a:pPr>
              <a:r>
                <a:rPr lang="en-US" sz="3200" b="1">
                  <a:solidFill>
                    <a:srgbClr val="FF0000"/>
                  </a:solidFill>
                  <a:latin typeface="Arial" charset="0"/>
                </a:rPr>
                <a:t>Scrolls</a:t>
              </a:r>
              <a:endParaRPr lang="en-US" b="1">
                <a:solidFill>
                  <a:srgbClr val="FF0000"/>
                </a:solidFill>
                <a:latin typeface="Arial" charset="0"/>
              </a:endParaRPr>
            </a:p>
            <a:p>
              <a:pPr algn="ctr">
                <a:defRPr/>
              </a:pPr>
              <a:r>
                <a:rPr lang="en-US" b="1">
                  <a:solidFill>
                    <a:srgbClr val="FF0000"/>
                  </a:solidFill>
                  <a:latin typeface="Arial" charset="0"/>
                </a:rPr>
                <a:t>Show various</a:t>
              </a:r>
            </a:p>
            <a:p>
              <a:pPr algn="ctr">
                <a:defRPr/>
              </a:pPr>
              <a:r>
                <a:rPr lang="en-US" b="1">
                  <a:solidFill>
                    <a:srgbClr val="FF0000"/>
                  </a:solidFill>
                  <a:latin typeface="Arial" charset="0"/>
                </a:rPr>
                <a:t>text families</a:t>
              </a:r>
            </a:p>
            <a:p>
              <a:pPr algn="ctr">
                <a:defRPr/>
              </a:pPr>
              <a:r>
                <a:rPr lang="en-US" sz="1400" b="1">
                  <a:solidFill>
                    <a:srgbClr val="FF0000"/>
                  </a:solidFill>
                  <a:latin typeface="Arial" charset="0"/>
                </a:rPr>
                <a:t>2</a:t>
              </a:r>
              <a:r>
                <a:rPr lang="en-US" sz="1400" b="1" baseline="30000">
                  <a:solidFill>
                    <a:srgbClr val="FF0000"/>
                  </a:solidFill>
                  <a:latin typeface="Arial" charset="0"/>
                </a:rPr>
                <a:t>nd</a:t>
              </a:r>
              <a:r>
                <a:rPr lang="en-US" sz="1400" b="1">
                  <a:solidFill>
                    <a:srgbClr val="FF0000"/>
                  </a:solidFill>
                  <a:latin typeface="Arial" charset="0"/>
                </a:rPr>
                <a:t> cent BC-1</a:t>
              </a:r>
              <a:r>
                <a:rPr lang="en-US" sz="1400" b="1" baseline="30000">
                  <a:solidFill>
                    <a:srgbClr val="FF0000"/>
                  </a:solidFill>
                  <a:latin typeface="Arial" charset="0"/>
                </a:rPr>
                <a:t>st</a:t>
              </a:r>
              <a:r>
                <a:rPr lang="en-US" sz="1400" b="1">
                  <a:solidFill>
                    <a:srgbClr val="FF0000"/>
                  </a:solidFill>
                  <a:latin typeface="Arial" charset="0"/>
                </a:rPr>
                <a:t> cent AD</a:t>
              </a:r>
              <a:endParaRPr lang="en-US" sz="1400" b="1" u="sng">
                <a:latin typeface="Arial" charset="0"/>
              </a:endParaRPr>
            </a:p>
          </p:txBody>
        </p: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6199189" y="2514600"/>
            <a:ext cx="2116137" cy="2871788"/>
            <a:chOff x="2945" y="1584"/>
            <a:chExt cx="1333" cy="1809"/>
          </a:xfrm>
        </p:grpSpPr>
        <p:sp>
          <p:nvSpPr>
            <p:cNvPr id="2078" name="Line 51"/>
            <p:cNvSpPr>
              <a:spLocks noChangeShapeType="1"/>
            </p:cNvSpPr>
            <p:nvPr/>
          </p:nvSpPr>
          <p:spPr bwMode="auto">
            <a:xfrm flipH="1" flipV="1">
              <a:off x="3072" y="2304"/>
              <a:ext cx="336" cy="33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0" name="Rectangle 52"/>
            <p:cNvSpPr>
              <a:spLocks noChangeArrowheads="1"/>
            </p:cNvSpPr>
            <p:nvPr/>
          </p:nvSpPr>
          <p:spPr bwMode="auto">
            <a:xfrm>
              <a:off x="2945" y="2598"/>
              <a:ext cx="1333" cy="795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rgbClr val="FF0000"/>
                  </a:solidFill>
                  <a:latin typeface="Arial" charset="0"/>
                </a:rPr>
                <a:t>other Judean</a:t>
              </a:r>
            </a:p>
            <a:p>
              <a:pPr algn="ctr">
                <a:defRPr/>
              </a:pPr>
              <a:r>
                <a:rPr lang="en-US" b="1" dirty="0">
                  <a:solidFill>
                    <a:srgbClr val="FF0000"/>
                  </a:solidFill>
                  <a:latin typeface="Arial" charset="0"/>
                </a:rPr>
                <a:t>Desert finds</a:t>
              </a:r>
              <a:endParaRPr lang="en-US" sz="1400" b="1" dirty="0">
                <a:solidFill>
                  <a:srgbClr val="FF0000"/>
                </a:solidFill>
                <a:latin typeface="Arial" charset="0"/>
              </a:endParaRPr>
            </a:p>
            <a:p>
              <a:pPr algn="ctr"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Arial" charset="0"/>
                </a:rPr>
                <a:t>AD 135; show only</a:t>
              </a:r>
            </a:p>
            <a:p>
              <a:pPr algn="ctr"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Arial" charset="0"/>
                </a:rPr>
                <a:t>proto-Masoretic text</a:t>
              </a:r>
              <a:endParaRPr lang="en-US" sz="32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2077" name="Oval 50"/>
            <p:cNvSpPr>
              <a:spLocks noChangeArrowheads="1"/>
            </p:cNvSpPr>
            <p:nvPr/>
          </p:nvSpPr>
          <p:spPr bwMode="auto">
            <a:xfrm>
              <a:off x="2976" y="1584"/>
              <a:ext cx="144" cy="672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8"/>
          <p:cNvGrpSpPr>
            <a:grpSpLocks/>
          </p:cNvGrpSpPr>
          <p:nvPr/>
        </p:nvGrpSpPr>
        <p:grpSpPr bwMode="auto">
          <a:xfrm>
            <a:off x="8826499" y="163513"/>
            <a:ext cx="3055938" cy="2960688"/>
            <a:chOff x="3928" y="103"/>
            <a:chExt cx="1925" cy="1865"/>
          </a:xfrm>
        </p:grpSpPr>
        <p:sp>
          <p:nvSpPr>
            <p:cNvPr id="17" name="Oval 55"/>
            <p:cNvSpPr>
              <a:spLocks noChangeArrowheads="1"/>
            </p:cNvSpPr>
            <p:nvPr/>
          </p:nvSpPr>
          <p:spPr bwMode="auto">
            <a:xfrm>
              <a:off x="4464" y="1296"/>
              <a:ext cx="384" cy="672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Line 56"/>
            <p:cNvSpPr>
              <a:spLocks noChangeShapeType="1"/>
            </p:cNvSpPr>
            <p:nvPr/>
          </p:nvSpPr>
          <p:spPr bwMode="auto">
            <a:xfrm flipH="1">
              <a:off x="4704" y="672"/>
              <a:ext cx="240" cy="57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57"/>
            <p:cNvSpPr>
              <a:spLocks noChangeArrowheads="1"/>
            </p:cNvSpPr>
            <p:nvPr/>
          </p:nvSpPr>
          <p:spPr bwMode="auto">
            <a:xfrm>
              <a:off x="3928" y="103"/>
              <a:ext cx="1925" cy="698"/>
            </a:xfrm>
            <a:prstGeom prst="rect">
              <a:avLst/>
            </a:prstGeom>
            <a:solidFill>
              <a:srgbClr val="44546A"/>
            </a:solidFill>
            <a:ln w="762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Arial" charset="0"/>
                </a:rPr>
                <a:t>oldest Heb. OT </a:t>
              </a:r>
              <a:r>
                <a:rPr lang="en-US" b="1" dirty="0" err="1">
                  <a:solidFill>
                    <a:srgbClr val="FF0000"/>
                  </a:solidFill>
                  <a:latin typeface="Arial" charset="0"/>
                </a:rPr>
                <a:t>mss</a:t>
              </a:r>
              <a:endParaRPr lang="en-US" b="1" dirty="0">
                <a:solidFill>
                  <a:srgbClr val="FF0000"/>
                </a:solidFill>
                <a:latin typeface="Arial" charset="0"/>
              </a:endParaRPr>
            </a:p>
            <a:p>
              <a:pPr algn="ctr"/>
              <a:r>
                <a:rPr lang="en-US" b="1" dirty="0">
                  <a:solidFill>
                    <a:srgbClr val="FF0000"/>
                  </a:solidFill>
                  <a:latin typeface="Arial" charset="0"/>
                </a:rPr>
                <a:t>before 1948</a:t>
              </a:r>
            </a:p>
            <a:p>
              <a:pPr algn="ctr"/>
              <a:r>
                <a:rPr lang="en-US" sz="1800" b="1" dirty="0">
                  <a:solidFill>
                    <a:srgbClr val="FF0000"/>
                  </a:solidFill>
                  <a:latin typeface="Arial" charset="0"/>
                </a:rPr>
                <a:t>= 10</a:t>
              </a:r>
              <a:r>
                <a:rPr lang="en-US" sz="1800" b="1" baseline="30000" dirty="0">
                  <a:solidFill>
                    <a:srgbClr val="FF0000"/>
                  </a:solidFill>
                  <a:latin typeface="Arial" charset="0"/>
                </a:rPr>
                <a:t>th</a:t>
              </a:r>
              <a:r>
                <a:rPr lang="en-US" sz="1800" b="1" dirty="0">
                  <a:solidFill>
                    <a:srgbClr val="FF0000"/>
                  </a:solidFill>
                  <a:latin typeface="Arial" charset="0"/>
                </a:rPr>
                <a:t> cent MT</a:t>
              </a:r>
            </a:p>
          </p:txBody>
        </p:sp>
      </p:grp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3220592" y="-3720"/>
            <a:ext cx="5804794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S Sholom" panose="04060605020000020004" pitchFamily="82" charset="0"/>
              </a:rPr>
              <a:t>OT Text History</a:t>
            </a:r>
            <a:endParaRPr lang="en-US" sz="32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S Sholom" panose="04060605020000020004" pitchFamily="82" charset="0"/>
            </a:endParaRPr>
          </a:p>
        </p:txBody>
      </p:sp>
      <p:grpSp>
        <p:nvGrpSpPr>
          <p:cNvPr id="12" name="Group 38"/>
          <p:cNvGrpSpPr>
            <a:grpSpLocks/>
          </p:cNvGrpSpPr>
          <p:nvPr/>
        </p:nvGrpSpPr>
        <p:grpSpPr bwMode="auto">
          <a:xfrm>
            <a:off x="3260725" y="724350"/>
            <a:ext cx="2173288" cy="1714050"/>
            <a:chOff x="1118" y="152"/>
            <a:chExt cx="1369" cy="1384"/>
          </a:xfrm>
        </p:grpSpPr>
        <p:sp>
          <p:nvSpPr>
            <p:cNvPr id="2072" name="Line 27"/>
            <p:cNvSpPr>
              <a:spLocks noChangeShapeType="1"/>
            </p:cNvSpPr>
            <p:nvPr/>
          </p:nvSpPr>
          <p:spPr bwMode="auto">
            <a:xfrm>
              <a:off x="2016" y="720"/>
              <a:ext cx="48" cy="816"/>
            </a:xfrm>
            <a:prstGeom prst="line">
              <a:avLst/>
            </a:prstGeom>
            <a:noFill/>
            <a:ln w="76200">
              <a:solidFill>
                <a:srgbClr val="FFFF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Rectangle 26"/>
            <p:cNvSpPr>
              <a:spLocks noChangeArrowheads="1"/>
            </p:cNvSpPr>
            <p:nvPr/>
          </p:nvSpPr>
          <p:spPr bwMode="auto">
            <a:xfrm>
              <a:off x="1118" y="152"/>
              <a:ext cx="1369" cy="820"/>
            </a:xfrm>
            <a:prstGeom prst="rect">
              <a:avLst/>
            </a:prstGeom>
            <a:solidFill>
              <a:srgbClr val="44546A"/>
            </a:solidFill>
            <a:ln w="76200">
              <a:solidFill>
                <a:srgbClr val="FFFF99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text not</a:t>
              </a:r>
            </a:p>
            <a:p>
              <a:pPr algn="ctr">
                <a:defRPr/>
              </a:pPr>
              <a:r>
                <a:rPr lang="en-US" b="1" dirty="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Standardized</a:t>
              </a:r>
              <a:endParaRPr lang="en-US" sz="12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algn="ctr">
                <a:defRPr/>
              </a:pPr>
              <a:r>
                <a:rPr lang="en-US" sz="1200" b="1" dirty="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(3 text traditions?)</a:t>
              </a:r>
              <a:endParaRPr lang="en-US" b="1" dirty="0">
                <a:solidFill>
                  <a:srgbClr val="FFFF99"/>
                </a:solidFill>
                <a:latin typeface="Arial" charset="0"/>
              </a:endParaRPr>
            </a:p>
          </p:txBody>
        </p:sp>
      </p:grpSp>
      <p:grpSp>
        <p:nvGrpSpPr>
          <p:cNvPr id="13" name="Group 65"/>
          <p:cNvGrpSpPr>
            <a:grpSpLocks/>
          </p:cNvGrpSpPr>
          <p:nvPr/>
        </p:nvGrpSpPr>
        <p:grpSpPr bwMode="auto">
          <a:xfrm>
            <a:off x="10286999" y="1803402"/>
            <a:ext cx="1676399" cy="1473201"/>
            <a:chOff x="4848" y="1136"/>
            <a:chExt cx="912" cy="928"/>
          </a:xfrm>
        </p:grpSpPr>
        <p:sp>
          <p:nvSpPr>
            <p:cNvPr id="2070" name="Line 63"/>
            <p:cNvSpPr>
              <a:spLocks noChangeShapeType="1"/>
            </p:cNvSpPr>
            <p:nvPr/>
          </p:nvSpPr>
          <p:spPr bwMode="auto">
            <a:xfrm flipH="1">
              <a:off x="4931" y="1477"/>
              <a:ext cx="373" cy="587"/>
            </a:xfrm>
            <a:prstGeom prst="line">
              <a:avLst/>
            </a:prstGeom>
            <a:noFill/>
            <a:ln w="76200">
              <a:solidFill>
                <a:srgbClr val="FFFF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2" name="Rectangle 64"/>
            <p:cNvSpPr>
              <a:spLocks noChangeArrowheads="1"/>
            </p:cNvSpPr>
            <p:nvPr/>
          </p:nvSpPr>
          <p:spPr bwMode="auto">
            <a:xfrm>
              <a:off x="4848" y="1136"/>
              <a:ext cx="912" cy="330"/>
            </a:xfrm>
            <a:prstGeom prst="rect">
              <a:avLst/>
            </a:prstGeom>
            <a:solidFill>
              <a:srgbClr val="44546A"/>
            </a:solidFill>
            <a:ln w="76200">
              <a:solidFill>
                <a:srgbClr val="FFFF99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Standardized</a:t>
              </a:r>
            </a:p>
            <a:p>
              <a:pPr algn="ctr">
                <a:defRPr/>
              </a:pPr>
              <a:r>
                <a:rPr lang="en-US" sz="1400" b="1" dirty="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text</a:t>
              </a:r>
            </a:p>
          </p:txBody>
        </p:sp>
      </p:grpSp>
      <p:sp>
        <p:nvSpPr>
          <p:cNvPr id="2076" name="AutoShape 28"/>
          <p:cNvSpPr>
            <a:spLocks noChangeArrowheads="1"/>
          </p:cNvSpPr>
          <p:nvPr/>
        </p:nvSpPr>
        <p:spPr bwMode="auto">
          <a:xfrm>
            <a:off x="6476999" y="929234"/>
            <a:ext cx="3108327" cy="28807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2800" b="1" u="sng" dirty="0">
                <a:latin typeface="DS Sholom" panose="04060605020000020004" pitchFamily="82" charset="0"/>
              </a:rPr>
              <a:t>MASORETES</a:t>
            </a:r>
          </a:p>
          <a:p>
            <a:r>
              <a:rPr lang="en-US" b="1" dirty="0">
                <a:latin typeface="Arial" charset="0"/>
              </a:rPr>
              <a:t>(Jewish scribes</a:t>
            </a:r>
            <a:endParaRPr lang="en-US" sz="1800" b="1" dirty="0">
              <a:latin typeface="Arial" charset="0"/>
            </a:endParaRPr>
          </a:p>
          <a:p>
            <a:r>
              <a:rPr lang="en-US" sz="1800" b="1" dirty="0">
                <a:latin typeface="Arial" charset="0"/>
              </a:rPr>
              <a:t>       2</a:t>
            </a:r>
            <a:r>
              <a:rPr lang="en-US" sz="1800" b="1" baseline="30000" dirty="0">
                <a:latin typeface="Arial" charset="0"/>
              </a:rPr>
              <a:t>nd</a:t>
            </a:r>
            <a:r>
              <a:rPr lang="en-US" sz="1800" b="1" dirty="0">
                <a:latin typeface="Arial" charset="0"/>
              </a:rPr>
              <a:t>-10</a:t>
            </a:r>
            <a:r>
              <a:rPr lang="en-US" sz="1800" b="1" baseline="30000" dirty="0">
                <a:latin typeface="Arial" charset="0"/>
              </a:rPr>
              <a:t>th</a:t>
            </a:r>
            <a:r>
              <a:rPr lang="en-US" sz="1800" b="1" dirty="0">
                <a:latin typeface="Arial" charset="0"/>
              </a:rPr>
              <a:t> cent. AD</a:t>
            </a:r>
            <a:r>
              <a:rPr lang="en-US" b="1" dirty="0">
                <a:latin typeface="Arial" charset="0"/>
              </a:rPr>
              <a:t>)</a:t>
            </a:r>
            <a:endParaRPr lang="en-US" sz="2800" b="1" dirty="0">
              <a:latin typeface="Arial" charset="0"/>
            </a:endParaRPr>
          </a:p>
          <a:p>
            <a:r>
              <a:rPr lang="en-US" b="1" dirty="0">
                <a:latin typeface="Arial" charset="0"/>
              </a:rPr>
              <a:t>1.</a:t>
            </a:r>
            <a:r>
              <a:rPr lang="en-US" sz="2800" b="1" dirty="0">
                <a:latin typeface="Arial" charset="0"/>
              </a:rPr>
              <a:t> preserved</a:t>
            </a:r>
          </a:p>
          <a:p>
            <a:r>
              <a:rPr lang="en-US" b="1" dirty="0">
                <a:latin typeface="Arial" charset="0"/>
              </a:rPr>
              <a:t>2.</a:t>
            </a:r>
            <a:r>
              <a:rPr lang="en-US" sz="2800" b="1" dirty="0">
                <a:latin typeface="Arial" charset="0"/>
              </a:rPr>
              <a:t> standardized</a:t>
            </a:r>
          </a:p>
          <a:p>
            <a:r>
              <a:rPr lang="en-US" b="1" dirty="0">
                <a:latin typeface="Arial" charset="0"/>
              </a:rPr>
              <a:t>3.</a:t>
            </a:r>
            <a:r>
              <a:rPr lang="en-US" sz="2800" b="1" dirty="0">
                <a:latin typeface="Arial" charset="0"/>
              </a:rPr>
              <a:t> vocalized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9" grpId="0" animBg="1"/>
      <p:bldP spid="2092" grpId="0" animBg="1"/>
      <p:bldP spid="2056" grpId="0" animBg="1"/>
      <p:bldP spid="2059" grpId="0" animBg="1"/>
      <p:bldP spid="2063" grpId="0" animBg="1"/>
      <p:bldP spid="207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Freeform 31"/>
          <p:cNvSpPr>
            <a:spLocks/>
          </p:cNvSpPr>
          <p:nvPr/>
        </p:nvSpPr>
        <p:spPr bwMode="auto">
          <a:xfrm>
            <a:off x="6172200" y="2971800"/>
            <a:ext cx="533400" cy="152400"/>
          </a:xfrm>
          <a:custGeom>
            <a:avLst/>
            <a:gdLst>
              <a:gd name="T0" fmla="*/ 0 w 1258"/>
              <a:gd name="T1" fmla="*/ 66 h 148"/>
              <a:gd name="T2" fmla="*/ 99 w 1258"/>
              <a:gd name="T3" fmla="*/ 58 h 148"/>
              <a:gd name="T4" fmla="*/ 123 w 1258"/>
              <a:gd name="T5" fmla="*/ 33 h 148"/>
              <a:gd name="T6" fmla="*/ 206 w 1258"/>
              <a:gd name="T7" fmla="*/ 0 h 148"/>
              <a:gd name="T8" fmla="*/ 354 w 1258"/>
              <a:gd name="T9" fmla="*/ 116 h 148"/>
              <a:gd name="T10" fmla="*/ 436 w 1258"/>
              <a:gd name="T11" fmla="*/ 91 h 148"/>
              <a:gd name="T12" fmla="*/ 469 w 1258"/>
              <a:gd name="T13" fmla="*/ 58 h 148"/>
              <a:gd name="T14" fmla="*/ 485 w 1258"/>
              <a:gd name="T15" fmla="*/ 33 h 148"/>
              <a:gd name="T16" fmla="*/ 534 w 1258"/>
              <a:gd name="T17" fmla="*/ 17 h 148"/>
              <a:gd name="T18" fmla="*/ 575 w 1258"/>
              <a:gd name="T19" fmla="*/ 25 h 148"/>
              <a:gd name="T20" fmla="*/ 592 w 1258"/>
              <a:gd name="T21" fmla="*/ 58 h 148"/>
              <a:gd name="T22" fmla="*/ 699 w 1258"/>
              <a:gd name="T23" fmla="*/ 148 h 148"/>
              <a:gd name="T24" fmla="*/ 855 w 1258"/>
              <a:gd name="T25" fmla="*/ 17 h 148"/>
              <a:gd name="T26" fmla="*/ 912 w 1258"/>
              <a:gd name="T27" fmla="*/ 25 h 148"/>
              <a:gd name="T28" fmla="*/ 1036 w 1258"/>
              <a:gd name="T29" fmla="*/ 83 h 148"/>
              <a:gd name="T30" fmla="*/ 1258 w 1258"/>
              <a:gd name="T31" fmla="*/ 91 h 1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58"/>
              <a:gd name="T49" fmla="*/ 0 h 148"/>
              <a:gd name="T50" fmla="*/ 1258 w 1258"/>
              <a:gd name="T51" fmla="*/ 148 h 1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58" h="148">
                <a:moveTo>
                  <a:pt x="0" y="66"/>
                </a:moveTo>
                <a:cubicBezTo>
                  <a:pt x="33" y="63"/>
                  <a:pt x="67" y="67"/>
                  <a:pt x="99" y="58"/>
                </a:cubicBezTo>
                <a:cubicBezTo>
                  <a:pt x="110" y="55"/>
                  <a:pt x="114" y="40"/>
                  <a:pt x="123" y="33"/>
                </a:cubicBezTo>
                <a:cubicBezTo>
                  <a:pt x="147" y="13"/>
                  <a:pt x="177" y="8"/>
                  <a:pt x="206" y="0"/>
                </a:cubicBezTo>
                <a:cubicBezTo>
                  <a:pt x="263" y="29"/>
                  <a:pt x="293" y="94"/>
                  <a:pt x="354" y="116"/>
                </a:cubicBezTo>
                <a:cubicBezTo>
                  <a:pt x="381" y="106"/>
                  <a:pt x="409" y="100"/>
                  <a:pt x="436" y="91"/>
                </a:cubicBezTo>
                <a:cubicBezTo>
                  <a:pt x="447" y="80"/>
                  <a:pt x="459" y="70"/>
                  <a:pt x="469" y="58"/>
                </a:cubicBezTo>
                <a:cubicBezTo>
                  <a:pt x="475" y="50"/>
                  <a:pt x="477" y="38"/>
                  <a:pt x="485" y="33"/>
                </a:cubicBezTo>
                <a:cubicBezTo>
                  <a:pt x="500" y="24"/>
                  <a:pt x="534" y="17"/>
                  <a:pt x="534" y="17"/>
                </a:cubicBezTo>
                <a:cubicBezTo>
                  <a:pt x="548" y="20"/>
                  <a:pt x="564" y="17"/>
                  <a:pt x="575" y="25"/>
                </a:cubicBezTo>
                <a:cubicBezTo>
                  <a:pt x="585" y="32"/>
                  <a:pt x="585" y="48"/>
                  <a:pt x="592" y="58"/>
                </a:cubicBezTo>
                <a:cubicBezTo>
                  <a:pt x="620" y="97"/>
                  <a:pt x="653" y="133"/>
                  <a:pt x="699" y="148"/>
                </a:cubicBezTo>
                <a:cubicBezTo>
                  <a:pt x="773" y="130"/>
                  <a:pt x="803" y="66"/>
                  <a:pt x="855" y="17"/>
                </a:cubicBezTo>
                <a:cubicBezTo>
                  <a:pt x="874" y="20"/>
                  <a:pt x="894" y="20"/>
                  <a:pt x="912" y="25"/>
                </a:cubicBezTo>
                <a:cubicBezTo>
                  <a:pt x="955" y="37"/>
                  <a:pt x="989" y="79"/>
                  <a:pt x="1036" y="83"/>
                </a:cubicBezTo>
                <a:cubicBezTo>
                  <a:pt x="1140" y="92"/>
                  <a:pt x="1177" y="91"/>
                  <a:pt x="1258" y="91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2" name="Freeform 44"/>
          <p:cNvSpPr>
            <a:spLocks/>
          </p:cNvSpPr>
          <p:nvPr/>
        </p:nvSpPr>
        <p:spPr bwMode="auto">
          <a:xfrm>
            <a:off x="10744200" y="4133850"/>
            <a:ext cx="533400" cy="742950"/>
          </a:xfrm>
          <a:custGeom>
            <a:avLst/>
            <a:gdLst>
              <a:gd name="T0" fmla="*/ 0 w 528"/>
              <a:gd name="T1" fmla="*/ 88 h 904"/>
              <a:gd name="T2" fmla="*/ 384 w 528"/>
              <a:gd name="T3" fmla="*/ 136 h 904"/>
              <a:gd name="T4" fmla="*/ 528 w 528"/>
              <a:gd name="T5" fmla="*/ 904 h 904"/>
              <a:gd name="T6" fmla="*/ 0 60000 65536"/>
              <a:gd name="T7" fmla="*/ 0 60000 65536"/>
              <a:gd name="T8" fmla="*/ 0 60000 65536"/>
              <a:gd name="T9" fmla="*/ 0 w 528"/>
              <a:gd name="T10" fmla="*/ 0 h 904"/>
              <a:gd name="T11" fmla="*/ 528 w 528"/>
              <a:gd name="T12" fmla="*/ 904 h 9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8" h="904">
                <a:moveTo>
                  <a:pt x="0" y="88"/>
                </a:moveTo>
                <a:cubicBezTo>
                  <a:pt x="148" y="44"/>
                  <a:pt x="296" y="0"/>
                  <a:pt x="384" y="136"/>
                </a:cubicBezTo>
                <a:cubicBezTo>
                  <a:pt x="472" y="272"/>
                  <a:pt x="504" y="776"/>
                  <a:pt x="528" y="904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209800" y="2311400"/>
            <a:ext cx="3962400" cy="1296988"/>
            <a:chOff x="624" y="1440"/>
            <a:chExt cx="2304" cy="817"/>
          </a:xfrm>
        </p:grpSpPr>
        <p:sp>
          <p:nvSpPr>
            <p:cNvPr id="4" name="Freeform 13"/>
            <p:cNvSpPr>
              <a:spLocks/>
            </p:cNvSpPr>
            <p:nvPr/>
          </p:nvSpPr>
          <p:spPr bwMode="auto">
            <a:xfrm>
              <a:off x="1248" y="1440"/>
              <a:ext cx="1632" cy="271"/>
            </a:xfrm>
            <a:custGeom>
              <a:avLst/>
              <a:gdLst>
                <a:gd name="T0" fmla="*/ 0 w 2047"/>
                <a:gd name="T1" fmla="*/ 197 h 271"/>
                <a:gd name="T2" fmla="*/ 41 w 2047"/>
                <a:gd name="T3" fmla="*/ 124 h 271"/>
                <a:gd name="T4" fmla="*/ 115 w 2047"/>
                <a:gd name="T5" fmla="*/ 132 h 271"/>
                <a:gd name="T6" fmla="*/ 123 w 2047"/>
                <a:gd name="T7" fmla="*/ 165 h 271"/>
                <a:gd name="T8" fmla="*/ 181 w 2047"/>
                <a:gd name="T9" fmla="*/ 148 h 271"/>
                <a:gd name="T10" fmla="*/ 238 w 2047"/>
                <a:gd name="T11" fmla="*/ 124 h 271"/>
                <a:gd name="T12" fmla="*/ 247 w 2047"/>
                <a:gd name="T13" fmla="*/ 189 h 271"/>
                <a:gd name="T14" fmla="*/ 304 w 2047"/>
                <a:gd name="T15" fmla="*/ 173 h 271"/>
                <a:gd name="T16" fmla="*/ 362 w 2047"/>
                <a:gd name="T17" fmla="*/ 82 h 271"/>
                <a:gd name="T18" fmla="*/ 386 w 2047"/>
                <a:gd name="T19" fmla="*/ 115 h 271"/>
                <a:gd name="T20" fmla="*/ 395 w 2047"/>
                <a:gd name="T21" fmla="*/ 247 h 271"/>
                <a:gd name="T22" fmla="*/ 460 w 2047"/>
                <a:gd name="T23" fmla="*/ 230 h 271"/>
                <a:gd name="T24" fmla="*/ 575 w 2047"/>
                <a:gd name="T25" fmla="*/ 140 h 271"/>
                <a:gd name="T26" fmla="*/ 625 w 2047"/>
                <a:gd name="T27" fmla="*/ 271 h 271"/>
                <a:gd name="T28" fmla="*/ 666 w 2047"/>
                <a:gd name="T29" fmla="*/ 255 h 271"/>
                <a:gd name="T30" fmla="*/ 674 w 2047"/>
                <a:gd name="T31" fmla="*/ 230 h 271"/>
                <a:gd name="T32" fmla="*/ 732 w 2047"/>
                <a:gd name="T33" fmla="*/ 156 h 271"/>
                <a:gd name="T34" fmla="*/ 806 w 2047"/>
                <a:gd name="T35" fmla="*/ 197 h 271"/>
                <a:gd name="T36" fmla="*/ 904 w 2047"/>
                <a:gd name="T37" fmla="*/ 148 h 271"/>
                <a:gd name="T38" fmla="*/ 970 w 2047"/>
                <a:gd name="T39" fmla="*/ 222 h 271"/>
                <a:gd name="T40" fmla="*/ 1052 w 2047"/>
                <a:gd name="T41" fmla="*/ 206 h 271"/>
                <a:gd name="T42" fmla="*/ 1077 w 2047"/>
                <a:gd name="T43" fmla="*/ 156 h 271"/>
                <a:gd name="T44" fmla="*/ 1110 w 2047"/>
                <a:gd name="T45" fmla="*/ 132 h 271"/>
                <a:gd name="T46" fmla="*/ 1175 w 2047"/>
                <a:gd name="T47" fmla="*/ 99 h 271"/>
                <a:gd name="T48" fmla="*/ 1258 w 2047"/>
                <a:gd name="T49" fmla="*/ 173 h 271"/>
                <a:gd name="T50" fmla="*/ 1307 w 2047"/>
                <a:gd name="T51" fmla="*/ 91 h 271"/>
                <a:gd name="T52" fmla="*/ 1381 w 2047"/>
                <a:gd name="T53" fmla="*/ 0 h 271"/>
                <a:gd name="T54" fmla="*/ 1488 w 2047"/>
                <a:gd name="T55" fmla="*/ 115 h 271"/>
                <a:gd name="T56" fmla="*/ 1562 w 2047"/>
                <a:gd name="T57" fmla="*/ 41 h 271"/>
                <a:gd name="T58" fmla="*/ 1611 w 2047"/>
                <a:gd name="T59" fmla="*/ 66 h 271"/>
                <a:gd name="T60" fmla="*/ 1669 w 2047"/>
                <a:gd name="T61" fmla="*/ 82 h 271"/>
                <a:gd name="T62" fmla="*/ 1767 w 2047"/>
                <a:gd name="T63" fmla="*/ 0 h 271"/>
                <a:gd name="T64" fmla="*/ 1866 w 2047"/>
                <a:gd name="T65" fmla="*/ 82 h 271"/>
                <a:gd name="T66" fmla="*/ 1948 w 2047"/>
                <a:gd name="T67" fmla="*/ 0 h 271"/>
                <a:gd name="T68" fmla="*/ 1989 w 2047"/>
                <a:gd name="T69" fmla="*/ 33 h 271"/>
                <a:gd name="T70" fmla="*/ 2030 w 2047"/>
                <a:gd name="T71" fmla="*/ 74 h 271"/>
                <a:gd name="T72" fmla="*/ 2038 w 2047"/>
                <a:gd name="T73" fmla="*/ 41 h 271"/>
                <a:gd name="T74" fmla="*/ 2047 w 2047"/>
                <a:gd name="T75" fmla="*/ 17 h 27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47"/>
                <a:gd name="T115" fmla="*/ 0 h 271"/>
                <a:gd name="T116" fmla="*/ 2047 w 2047"/>
                <a:gd name="T117" fmla="*/ 271 h 27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47" h="271">
                  <a:moveTo>
                    <a:pt x="0" y="197"/>
                  </a:moveTo>
                  <a:cubicBezTo>
                    <a:pt x="9" y="171"/>
                    <a:pt x="41" y="124"/>
                    <a:pt x="41" y="124"/>
                  </a:cubicBezTo>
                  <a:cubicBezTo>
                    <a:pt x="66" y="127"/>
                    <a:pt x="93" y="121"/>
                    <a:pt x="115" y="132"/>
                  </a:cubicBezTo>
                  <a:cubicBezTo>
                    <a:pt x="125" y="137"/>
                    <a:pt x="112" y="162"/>
                    <a:pt x="123" y="165"/>
                  </a:cubicBezTo>
                  <a:cubicBezTo>
                    <a:pt x="143" y="170"/>
                    <a:pt x="162" y="154"/>
                    <a:pt x="181" y="148"/>
                  </a:cubicBezTo>
                  <a:cubicBezTo>
                    <a:pt x="211" y="119"/>
                    <a:pt x="210" y="94"/>
                    <a:pt x="238" y="124"/>
                  </a:cubicBezTo>
                  <a:cubicBezTo>
                    <a:pt x="241" y="146"/>
                    <a:pt x="229" y="176"/>
                    <a:pt x="247" y="189"/>
                  </a:cubicBezTo>
                  <a:cubicBezTo>
                    <a:pt x="263" y="201"/>
                    <a:pt x="288" y="184"/>
                    <a:pt x="304" y="173"/>
                  </a:cubicBezTo>
                  <a:cubicBezTo>
                    <a:pt x="319" y="162"/>
                    <a:pt x="353" y="100"/>
                    <a:pt x="362" y="82"/>
                  </a:cubicBezTo>
                  <a:cubicBezTo>
                    <a:pt x="370" y="93"/>
                    <a:pt x="383" y="102"/>
                    <a:pt x="386" y="115"/>
                  </a:cubicBezTo>
                  <a:cubicBezTo>
                    <a:pt x="395" y="158"/>
                    <a:pt x="371" y="210"/>
                    <a:pt x="395" y="247"/>
                  </a:cubicBezTo>
                  <a:cubicBezTo>
                    <a:pt x="407" y="266"/>
                    <a:pt x="438" y="236"/>
                    <a:pt x="460" y="230"/>
                  </a:cubicBezTo>
                  <a:cubicBezTo>
                    <a:pt x="500" y="192"/>
                    <a:pt x="523" y="153"/>
                    <a:pt x="575" y="140"/>
                  </a:cubicBezTo>
                  <a:cubicBezTo>
                    <a:pt x="597" y="202"/>
                    <a:pt x="557" y="238"/>
                    <a:pt x="625" y="271"/>
                  </a:cubicBezTo>
                  <a:cubicBezTo>
                    <a:pt x="639" y="266"/>
                    <a:pt x="655" y="264"/>
                    <a:pt x="666" y="255"/>
                  </a:cubicBezTo>
                  <a:cubicBezTo>
                    <a:pt x="673" y="249"/>
                    <a:pt x="670" y="238"/>
                    <a:pt x="674" y="230"/>
                  </a:cubicBezTo>
                  <a:cubicBezTo>
                    <a:pt x="688" y="205"/>
                    <a:pt x="711" y="177"/>
                    <a:pt x="732" y="156"/>
                  </a:cubicBezTo>
                  <a:cubicBezTo>
                    <a:pt x="764" y="165"/>
                    <a:pt x="782" y="174"/>
                    <a:pt x="806" y="197"/>
                  </a:cubicBezTo>
                  <a:cubicBezTo>
                    <a:pt x="849" y="183"/>
                    <a:pt x="868" y="174"/>
                    <a:pt x="904" y="148"/>
                  </a:cubicBezTo>
                  <a:cubicBezTo>
                    <a:pt x="928" y="172"/>
                    <a:pt x="946" y="199"/>
                    <a:pt x="970" y="222"/>
                  </a:cubicBezTo>
                  <a:cubicBezTo>
                    <a:pt x="997" y="217"/>
                    <a:pt x="1026" y="217"/>
                    <a:pt x="1052" y="206"/>
                  </a:cubicBezTo>
                  <a:cubicBezTo>
                    <a:pt x="1076" y="196"/>
                    <a:pt x="1064" y="171"/>
                    <a:pt x="1077" y="156"/>
                  </a:cubicBezTo>
                  <a:cubicBezTo>
                    <a:pt x="1086" y="146"/>
                    <a:pt x="1100" y="141"/>
                    <a:pt x="1110" y="132"/>
                  </a:cubicBezTo>
                  <a:cubicBezTo>
                    <a:pt x="1129" y="116"/>
                    <a:pt x="1175" y="99"/>
                    <a:pt x="1175" y="99"/>
                  </a:cubicBezTo>
                  <a:cubicBezTo>
                    <a:pt x="1222" y="194"/>
                    <a:pt x="1186" y="187"/>
                    <a:pt x="1258" y="173"/>
                  </a:cubicBezTo>
                  <a:cubicBezTo>
                    <a:pt x="1281" y="138"/>
                    <a:pt x="1275" y="121"/>
                    <a:pt x="1307" y="91"/>
                  </a:cubicBezTo>
                  <a:cubicBezTo>
                    <a:pt x="1325" y="36"/>
                    <a:pt x="1331" y="26"/>
                    <a:pt x="1381" y="0"/>
                  </a:cubicBezTo>
                  <a:cubicBezTo>
                    <a:pt x="1417" y="36"/>
                    <a:pt x="1451" y="80"/>
                    <a:pt x="1488" y="115"/>
                  </a:cubicBezTo>
                  <a:cubicBezTo>
                    <a:pt x="1531" y="101"/>
                    <a:pt x="1532" y="71"/>
                    <a:pt x="1562" y="41"/>
                  </a:cubicBezTo>
                  <a:cubicBezTo>
                    <a:pt x="1578" y="49"/>
                    <a:pt x="1596" y="56"/>
                    <a:pt x="1611" y="66"/>
                  </a:cubicBezTo>
                  <a:cubicBezTo>
                    <a:pt x="1655" y="96"/>
                    <a:pt x="1614" y="97"/>
                    <a:pt x="1669" y="82"/>
                  </a:cubicBezTo>
                  <a:cubicBezTo>
                    <a:pt x="1693" y="58"/>
                    <a:pt x="1737" y="10"/>
                    <a:pt x="1767" y="0"/>
                  </a:cubicBezTo>
                  <a:cubicBezTo>
                    <a:pt x="1803" y="30"/>
                    <a:pt x="1825" y="62"/>
                    <a:pt x="1866" y="82"/>
                  </a:cubicBezTo>
                  <a:cubicBezTo>
                    <a:pt x="1901" y="57"/>
                    <a:pt x="1919" y="30"/>
                    <a:pt x="1948" y="0"/>
                  </a:cubicBezTo>
                  <a:cubicBezTo>
                    <a:pt x="1962" y="11"/>
                    <a:pt x="1978" y="20"/>
                    <a:pt x="1989" y="33"/>
                  </a:cubicBezTo>
                  <a:cubicBezTo>
                    <a:pt x="2030" y="81"/>
                    <a:pt x="1978" y="57"/>
                    <a:pt x="2030" y="74"/>
                  </a:cubicBezTo>
                  <a:cubicBezTo>
                    <a:pt x="2033" y="63"/>
                    <a:pt x="2035" y="52"/>
                    <a:pt x="2038" y="41"/>
                  </a:cubicBezTo>
                  <a:cubicBezTo>
                    <a:pt x="2040" y="33"/>
                    <a:pt x="2047" y="17"/>
                    <a:pt x="2047" y="17"/>
                  </a:cubicBezTo>
                </a:path>
              </a:pathLst>
            </a:custGeom>
            <a:noFill/>
            <a:ln w="7620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7" name="Freeform 15"/>
            <p:cNvSpPr>
              <a:spLocks/>
            </p:cNvSpPr>
            <p:nvPr/>
          </p:nvSpPr>
          <p:spPr bwMode="auto">
            <a:xfrm>
              <a:off x="624" y="1728"/>
              <a:ext cx="2304" cy="193"/>
            </a:xfrm>
            <a:custGeom>
              <a:avLst/>
              <a:gdLst>
                <a:gd name="T0" fmla="*/ 82 w 3624"/>
                <a:gd name="T1" fmla="*/ 70 h 193"/>
                <a:gd name="T2" fmla="*/ 205 w 3624"/>
                <a:gd name="T3" fmla="*/ 87 h 193"/>
                <a:gd name="T4" fmla="*/ 296 w 3624"/>
                <a:gd name="T5" fmla="*/ 29 h 193"/>
                <a:gd name="T6" fmla="*/ 362 w 3624"/>
                <a:gd name="T7" fmla="*/ 78 h 193"/>
                <a:gd name="T8" fmla="*/ 452 w 3624"/>
                <a:gd name="T9" fmla="*/ 95 h 193"/>
                <a:gd name="T10" fmla="*/ 649 w 3624"/>
                <a:gd name="T11" fmla="*/ 120 h 193"/>
                <a:gd name="T12" fmla="*/ 723 w 3624"/>
                <a:gd name="T13" fmla="*/ 29 h 193"/>
                <a:gd name="T14" fmla="*/ 896 w 3624"/>
                <a:gd name="T15" fmla="*/ 152 h 193"/>
                <a:gd name="T16" fmla="*/ 1027 w 3624"/>
                <a:gd name="T17" fmla="*/ 46 h 193"/>
                <a:gd name="T18" fmla="*/ 1109 w 3624"/>
                <a:gd name="T19" fmla="*/ 128 h 193"/>
                <a:gd name="T20" fmla="*/ 1175 w 3624"/>
                <a:gd name="T21" fmla="*/ 62 h 193"/>
                <a:gd name="T22" fmla="*/ 1290 w 3624"/>
                <a:gd name="T23" fmla="*/ 161 h 193"/>
                <a:gd name="T24" fmla="*/ 1356 w 3624"/>
                <a:gd name="T25" fmla="*/ 70 h 193"/>
                <a:gd name="T26" fmla="*/ 1455 w 3624"/>
                <a:gd name="T27" fmla="*/ 152 h 193"/>
                <a:gd name="T28" fmla="*/ 1529 w 3624"/>
                <a:gd name="T29" fmla="*/ 54 h 193"/>
                <a:gd name="T30" fmla="*/ 1586 w 3624"/>
                <a:gd name="T31" fmla="*/ 62 h 193"/>
                <a:gd name="T32" fmla="*/ 1685 w 3624"/>
                <a:gd name="T33" fmla="*/ 152 h 193"/>
                <a:gd name="T34" fmla="*/ 1816 w 3624"/>
                <a:gd name="T35" fmla="*/ 70 h 193"/>
                <a:gd name="T36" fmla="*/ 1997 w 3624"/>
                <a:gd name="T37" fmla="*/ 54 h 193"/>
                <a:gd name="T38" fmla="*/ 2129 w 3624"/>
                <a:gd name="T39" fmla="*/ 111 h 193"/>
                <a:gd name="T40" fmla="*/ 2252 w 3624"/>
                <a:gd name="T41" fmla="*/ 70 h 193"/>
                <a:gd name="T42" fmla="*/ 2301 w 3624"/>
                <a:gd name="T43" fmla="*/ 95 h 193"/>
                <a:gd name="T44" fmla="*/ 2408 w 3624"/>
                <a:gd name="T45" fmla="*/ 54 h 193"/>
                <a:gd name="T46" fmla="*/ 2457 w 3624"/>
                <a:gd name="T47" fmla="*/ 128 h 193"/>
                <a:gd name="T48" fmla="*/ 2507 w 3624"/>
                <a:gd name="T49" fmla="*/ 37 h 193"/>
                <a:gd name="T50" fmla="*/ 2663 w 3624"/>
                <a:gd name="T51" fmla="*/ 70 h 193"/>
                <a:gd name="T52" fmla="*/ 2737 w 3624"/>
                <a:gd name="T53" fmla="*/ 152 h 193"/>
                <a:gd name="T54" fmla="*/ 2811 w 3624"/>
                <a:gd name="T55" fmla="*/ 37 h 193"/>
                <a:gd name="T56" fmla="*/ 2901 w 3624"/>
                <a:gd name="T57" fmla="*/ 136 h 193"/>
                <a:gd name="T58" fmla="*/ 3008 w 3624"/>
                <a:gd name="T59" fmla="*/ 87 h 193"/>
                <a:gd name="T60" fmla="*/ 3131 w 3624"/>
                <a:gd name="T61" fmla="*/ 78 h 193"/>
                <a:gd name="T62" fmla="*/ 3296 w 3624"/>
                <a:gd name="T63" fmla="*/ 169 h 193"/>
                <a:gd name="T64" fmla="*/ 3370 w 3624"/>
                <a:gd name="T65" fmla="*/ 103 h 193"/>
                <a:gd name="T66" fmla="*/ 3419 w 3624"/>
                <a:gd name="T67" fmla="*/ 169 h 193"/>
                <a:gd name="T68" fmla="*/ 3460 w 3624"/>
                <a:gd name="T69" fmla="*/ 70 h 193"/>
                <a:gd name="T70" fmla="*/ 3608 w 3624"/>
                <a:gd name="T71" fmla="*/ 169 h 1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24"/>
                <a:gd name="T109" fmla="*/ 0 h 193"/>
                <a:gd name="T110" fmla="*/ 3624 w 3624"/>
                <a:gd name="T111" fmla="*/ 193 h 19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24" h="193">
                  <a:moveTo>
                    <a:pt x="0" y="37"/>
                  </a:moveTo>
                  <a:cubicBezTo>
                    <a:pt x="14" y="94"/>
                    <a:pt x="26" y="79"/>
                    <a:pt x="82" y="70"/>
                  </a:cubicBezTo>
                  <a:cubicBezTo>
                    <a:pt x="106" y="47"/>
                    <a:pt x="117" y="31"/>
                    <a:pt x="148" y="21"/>
                  </a:cubicBezTo>
                  <a:cubicBezTo>
                    <a:pt x="172" y="46"/>
                    <a:pt x="177" y="67"/>
                    <a:pt x="205" y="87"/>
                  </a:cubicBezTo>
                  <a:cubicBezTo>
                    <a:pt x="224" y="84"/>
                    <a:pt x="247" y="89"/>
                    <a:pt x="263" y="78"/>
                  </a:cubicBezTo>
                  <a:cubicBezTo>
                    <a:pt x="280" y="67"/>
                    <a:pt x="277" y="35"/>
                    <a:pt x="296" y="29"/>
                  </a:cubicBezTo>
                  <a:cubicBezTo>
                    <a:pt x="304" y="26"/>
                    <a:pt x="312" y="24"/>
                    <a:pt x="320" y="21"/>
                  </a:cubicBezTo>
                  <a:cubicBezTo>
                    <a:pt x="371" y="37"/>
                    <a:pt x="337" y="46"/>
                    <a:pt x="362" y="78"/>
                  </a:cubicBezTo>
                  <a:cubicBezTo>
                    <a:pt x="375" y="94"/>
                    <a:pt x="393" y="97"/>
                    <a:pt x="411" y="103"/>
                  </a:cubicBezTo>
                  <a:cubicBezTo>
                    <a:pt x="425" y="100"/>
                    <a:pt x="439" y="101"/>
                    <a:pt x="452" y="95"/>
                  </a:cubicBezTo>
                  <a:cubicBezTo>
                    <a:pt x="474" y="85"/>
                    <a:pt x="498" y="39"/>
                    <a:pt x="526" y="21"/>
                  </a:cubicBezTo>
                  <a:cubicBezTo>
                    <a:pt x="588" y="45"/>
                    <a:pt x="597" y="80"/>
                    <a:pt x="649" y="120"/>
                  </a:cubicBezTo>
                  <a:cubicBezTo>
                    <a:pt x="660" y="117"/>
                    <a:pt x="673" y="118"/>
                    <a:pt x="682" y="111"/>
                  </a:cubicBezTo>
                  <a:cubicBezTo>
                    <a:pt x="706" y="90"/>
                    <a:pt x="691" y="43"/>
                    <a:pt x="723" y="29"/>
                  </a:cubicBezTo>
                  <a:cubicBezTo>
                    <a:pt x="736" y="23"/>
                    <a:pt x="750" y="24"/>
                    <a:pt x="764" y="21"/>
                  </a:cubicBezTo>
                  <a:cubicBezTo>
                    <a:pt x="829" y="53"/>
                    <a:pt x="863" y="90"/>
                    <a:pt x="896" y="152"/>
                  </a:cubicBezTo>
                  <a:cubicBezTo>
                    <a:pt x="942" y="137"/>
                    <a:pt x="964" y="81"/>
                    <a:pt x="978" y="37"/>
                  </a:cubicBezTo>
                  <a:cubicBezTo>
                    <a:pt x="994" y="40"/>
                    <a:pt x="1012" y="39"/>
                    <a:pt x="1027" y="46"/>
                  </a:cubicBezTo>
                  <a:cubicBezTo>
                    <a:pt x="1036" y="50"/>
                    <a:pt x="1037" y="63"/>
                    <a:pt x="1044" y="70"/>
                  </a:cubicBezTo>
                  <a:cubicBezTo>
                    <a:pt x="1058" y="84"/>
                    <a:pt x="1101" y="120"/>
                    <a:pt x="1109" y="128"/>
                  </a:cubicBezTo>
                  <a:cubicBezTo>
                    <a:pt x="1140" y="118"/>
                    <a:pt x="1143" y="121"/>
                    <a:pt x="1167" y="87"/>
                  </a:cubicBezTo>
                  <a:cubicBezTo>
                    <a:pt x="1172" y="80"/>
                    <a:pt x="1169" y="68"/>
                    <a:pt x="1175" y="62"/>
                  </a:cubicBezTo>
                  <a:cubicBezTo>
                    <a:pt x="1181" y="56"/>
                    <a:pt x="1192" y="57"/>
                    <a:pt x="1200" y="54"/>
                  </a:cubicBezTo>
                  <a:cubicBezTo>
                    <a:pt x="1227" y="101"/>
                    <a:pt x="1242" y="136"/>
                    <a:pt x="1290" y="161"/>
                  </a:cubicBezTo>
                  <a:cubicBezTo>
                    <a:pt x="1335" y="145"/>
                    <a:pt x="1300" y="165"/>
                    <a:pt x="1323" y="120"/>
                  </a:cubicBezTo>
                  <a:cubicBezTo>
                    <a:pt x="1332" y="102"/>
                    <a:pt x="1356" y="70"/>
                    <a:pt x="1356" y="70"/>
                  </a:cubicBezTo>
                  <a:cubicBezTo>
                    <a:pt x="1404" y="85"/>
                    <a:pt x="1373" y="71"/>
                    <a:pt x="1430" y="128"/>
                  </a:cubicBezTo>
                  <a:cubicBezTo>
                    <a:pt x="1438" y="136"/>
                    <a:pt x="1455" y="152"/>
                    <a:pt x="1455" y="152"/>
                  </a:cubicBezTo>
                  <a:cubicBezTo>
                    <a:pt x="1466" y="147"/>
                    <a:pt x="1480" y="146"/>
                    <a:pt x="1487" y="136"/>
                  </a:cubicBezTo>
                  <a:cubicBezTo>
                    <a:pt x="1506" y="111"/>
                    <a:pt x="1529" y="54"/>
                    <a:pt x="1529" y="54"/>
                  </a:cubicBezTo>
                  <a:cubicBezTo>
                    <a:pt x="1534" y="33"/>
                    <a:pt x="1538" y="0"/>
                    <a:pt x="1553" y="4"/>
                  </a:cubicBezTo>
                  <a:cubicBezTo>
                    <a:pt x="1561" y="6"/>
                    <a:pt x="1585" y="60"/>
                    <a:pt x="1586" y="62"/>
                  </a:cubicBezTo>
                  <a:cubicBezTo>
                    <a:pt x="1619" y="109"/>
                    <a:pt x="1600" y="68"/>
                    <a:pt x="1635" y="103"/>
                  </a:cubicBezTo>
                  <a:cubicBezTo>
                    <a:pt x="1694" y="162"/>
                    <a:pt x="1629" y="116"/>
                    <a:pt x="1685" y="152"/>
                  </a:cubicBezTo>
                  <a:cubicBezTo>
                    <a:pt x="1729" y="123"/>
                    <a:pt x="1730" y="97"/>
                    <a:pt x="1767" y="62"/>
                  </a:cubicBezTo>
                  <a:cubicBezTo>
                    <a:pt x="1783" y="65"/>
                    <a:pt x="1801" y="63"/>
                    <a:pt x="1816" y="70"/>
                  </a:cubicBezTo>
                  <a:cubicBezTo>
                    <a:pt x="1852" y="86"/>
                    <a:pt x="1857" y="130"/>
                    <a:pt x="1898" y="144"/>
                  </a:cubicBezTo>
                  <a:cubicBezTo>
                    <a:pt x="1938" y="118"/>
                    <a:pt x="1958" y="79"/>
                    <a:pt x="1997" y="54"/>
                  </a:cubicBezTo>
                  <a:cubicBezTo>
                    <a:pt x="2035" y="73"/>
                    <a:pt x="2058" y="97"/>
                    <a:pt x="2087" y="128"/>
                  </a:cubicBezTo>
                  <a:cubicBezTo>
                    <a:pt x="2101" y="122"/>
                    <a:pt x="2118" y="121"/>
                    <a:pt x="2129" y="111"/>
                  </a:cubicBezTo>
                  <a:cubicBezTo>
                    <a:pt x="2189" y="57"/>
                    <a:pt x="2146" y="52"/>
                    <a:pt x="2219" y="29"/>
                  </a:cubicBezTo>
                  <a:cubicBezTo>
                    <a:pt x="2230" y="43"/>
                    <a:pt x="2241" y="56"/>
                    <a:pt x="2252" y="70"/>
                  </a:cubicBezTo>
                  <a:cubicBezTo>
                    <a:pt x="2260" y="81"/>
                    <a:pt x="2264" y="97"/>
                    <a:pt x="2276" y="103"/>
                  </a:cubicBezTo>
                  <a:cubicBezTo>
                    <a:pt x="2284" y="107"/>
                    <a:pt x="2293" y="98"/>
                    <a:pt x="2301" y="95"/>
                  </a:cubicBezTo>
                  <a:cubicBezTo>
                    <a:pt x="2319" y="68"/>
                    <a:pt x="2341" y="48"/>
                    <a:pt x="2359" y="21"/>
                  </a:cubicBezTo>
                  <a:cubicBezTo>
                    <a:pt x="2375" y="32"/>
                    <a:pt x="2395" y="39"/>
                    <a:pt x="2408" y="54"/>
                  </a:cubicBezTo>
                  <a:cubicBezTo>
                    <a:pt x="2423" y="70"/>
                    <a:pt x="2429" y="93"/>
                    <a:pt x="2441" y="111"/>
                  </a:cubicBezTo>
                  <a:cubicBezTo>
                    <a:pt x="2445" y="117"/>
                    <a:pt x="2452" y="122"/>
                    <a:pt x="2457" y="128"/>
                  </a:cubicBezTo>
                  <a:cubicBezTo>
                    <a:pt x="2472" y="113"/>
                    <a:pt x="2480" y="107"/>
                    <a:pt x="2490" y="87"/>
                  </a:cubicBezTo>
                  <a:cubicBezTo>
                    <a:pt x="2492" y="82"/>
                    <a:pt x="2503" y="42"/>
                    <a:pt x="2507" y="37"/>
                  </a:cubicBezTo>
                  <a:cubicBezTo>
                    <a:pt x="2518" y="23"/>
                    <a:pt x="2536" y="16"/>
                    <a:pt x="2548" y="4"/>
                  </a:cubicBezTo>
                  <a:cubicBezTo>
                    <a:pt x="2602" y="14"/>
                    <a:pt x="2624" y="32"/>
                    <a:pt x="2663" y="70"/>
                  </a:cubicBezTo>
                  <a:cubicBezTo>
                    <a:pt x="2666" y="77"/>
                    <a:pt x="2701" y="154"/>
                    <a:pt x="2712" y="161"/>
                  </a:cubicBezTo>
                  <a:cubicBezTo>
                    <a:pt x="2719" y="166"/>
                    <a:pt x="2729" y="155"/>
                    <a:pt x="2737" y="152"/>
                  </a:cubicBezTo>
                  <a:cubicBezTo>
                    <a:pt x="2747" y="137"/>
                    <a:pt x="2760" y="126"/>
                    <a:pt x="2770" y="111"/>
                  </a:cubicBezTo>
                  <a:cubicBezTo>
                    <a:pt x="2788" y="83"/>
                    <a:pt x="2788" y="60"/>
                    <a:pt x="2811" y="37"/>
                  </a:cubicBezTo>
                  <a:cubicBezTo>
                    <a:pt x="2854" y="63"/>
                    <a:pt x="2852" y="72"/>
                    <a:pt x="2885" y="103"/>
                  </a:cubicBezTo>
                  <a:cubicBezTo>
                    <a:pt x="2890" y="114"/>
                    <a:pt x="2892" y="127"/>
                    <a:pt x="2901" y="136"/>
                  </a:cubicBezTo>
                  <a:cubicBezTo>
                    <a:pt x="2947" y="182"/>
                    <a:pt x="2956" y="117"/>
                    <a:pt x="2983" y="95"/>
                  </a:cubicBezTo>
                  <a:cubicBezTo>
                    <a:pt x="2990" y="90"/>
                    <a:pt x="3000" y="90"/>
                    <a:pt x="3008" y="87"/>
                  </a:cubicBezTo>
                  <a:cubicBezTo>
                    <a:pt x="3016" y="95"/>
                    <a:pt x="3023" y="106"/>
                    <a:pt x="3033" y="111"/>
                  </a:cubicBezTo>
                  <a:cubicBezTo>
                    <a:pt x="3082" y="136"/>
                    <a:pt x="3090" y="93"/>
                    <a:pt x="3131" y="78"/>
                  </a:cubicBezTo>
                  <a:cubicBezTo>
                    <a:pt x="3202" y="109"/>
                    <a:pt x="3217" y="121"/>
                    <a:pt x="3263" y="185"/>
                  </a:cubicBezTo>
                  <a:cubicBezTo>
                    <a:pt x="3274" y="180"/>
                    <a:pt x="3287" y="178"/>
                    <a:pt x="3296" y="169"/>
                  </a:cubicBezTo>
                  <a:cubicBezTo>
                    <a:pt x="3302" y="163"/>
                    <a:pt x="3299" y="151"/>
                    <a:pt x="3304" y="144"/>
                  </a:cubicBezTo>
                  <a:cubicBezTo>
                    <a:pt x="3318" y="126"/>
                    <a:pt x="3349" y="110"/>
                    <a:pt x="3370" y="103"/>
                  </a:cubicBezTo>
                  <a:cubicBezTo>
                    <a:pt x="3384" y="117"/>
                    <a:pt x="3399" y="128"/>
                    <a:pt x="3411" y="144"/>
                  </a:cubicBezTo>
                  <a:cubicBezTo>
                    <a:pt x="3416" y="151"/>
                    <a:pt x="3411" y="173"/>
                    <a:pt x="3419" y="169"/>
                  </a:cubicBezTo>
                  <a:cubicBezTo>
                    <a:pt x="3429" y="164"/>
                    <a:pt x="3425" y="147"/>
                    <a:pt x="3427" y="136"/>
                  </a:cubicBezTo>
                  <a:cubicBezTo>
                    <a:pt x="3439" y="76"/>
                    <a:pt x="3420" y="97"/>
                    <a:pt x="3460" y="70"/>
                  </a:cubicBezTo>
                  <a:cubicBezTo>
                    <a:pt x="3558" y="170"/>
                    <a:pt x="3530" y="123"/>
                    <a:pt x="3567" y="193"/>
                  </a:cubicBezTo>
                  <a:cubicBezTo>
                    <a:pt x="3581" y="185"/>
                    <a:pt x="3596" y="179"/>
                    <a:pt x="3608" y="169"/>
                  </a:cubicBezTo>
                  <a:cubicBezTo>
                    <a:pt x="3616" y="163"/>
                    <a:pt x="3624" y="144"/>
                    <a:pt x="3624" y="144"/>
                  </a:cubicBezTo>
                </a:path>
              </a:pathLst>
            </a:custGeom>
            <a:noFill/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Freeform 12"/>
            <p:cNvSpPr>
              <a:spLocks/>
            </p:cNvSpPr>
            <p:nvPr/>
          </p:nvSpPr>
          <p:spPr bwMode="auto">
            <a:xfrm>
              <a:off x="1393" y="2015"/>
              <a:ext cx="1487" cy="242"/>
            </a:xfrm>
            <a:custGeom>
              <a:avLst/>
              <a:gdLst>
                <a:gd name="T0" fmla="*/ 0 w 2400"/>
                <a:gd name="T1" fmla="*/ 107 h 246"/>
                <a:gd name="T2" fmla="*/ 107 w 2400"/>
                <a:gd name="T3" fmla="*/ 0 h 246"/>
                <a:gd name="T4" fmla="*/ 132 w 2400"/>
                <a:gd name="T5" fmla="*/ 107 h 246"/>
                <a:gd name="T6" fmla="*/ 181 w 2400"/>
                <a:gd name="T7" fmla="*/ 99 h 246"/>
                <a:gd name="T8" fmla="*/ 189 w 2400"/>
                <a:gd name="T9" fmla="*/ 74 h 246"/>
                <a:gd name="T10" fmla="*/ 238 w 2400"/>
                <a:gd name="T11" fmla="*/ 16 h 246"/>
                <a:gd name="T12" fmla="*/ 304 w 2400"/>
                <a:gd name="T13" fmla="*/ 115 h 246"/>
                <a:gd name="T14" fmla="*/ 378 w 2400"/>
                <a:gd name="T15" fmla="*/ 41 h 246"/>
                <a:gd name="T16" fmla="*/ 403 w 2400"/>
                <a:gd name="T17" fmla="*/ 90 h 246"/>
                <a:gd name="T18" fmla="*/ 411 w 2400"/>
                <a:gd name="T19" fmla="*/ 131 h 246"/>
                <a:gd name="T20" fmla="*/ 460 w 2400"/>
                <a:gd name="T21" fmla="*/ 115 h 246"/>
                <a:gd name="T22" fmla="*/ 493 w 2400"/>
                <a:gd name="T23" fmla="*/ 66 h 246"/>
                <a:gd name="T24" fmla="*/ 534 w 2400"/>
                <a:gd name="T25" fmla="*/ 25 h 246"/>
                <a:gd name="T26" fmla="*/ 592 w 2400"/>
                <a:gd name="T27" fmla="*/ 123 h 246"/>
                <a:gd name="T28" fmla="*/ 682 w 2400"/>
                <a:gd name="T29" fmla="*/ 49 h 246"/>
                <a:gd name="T30" fmla="*/ 748 w 2400"/>
                <a:gd name="T31" fmla="*/ 172 h 246"/>
                <a:gd name="T32" fmla="*/ 830 w 2400"/>
                <a:gd name="T33" fmla="*/ 90 h 246"/>
                <a:gd name="T34" fmla="*/ 879 w 2400"/>
                <a:gd name="T35" fmla="*/ 33 h 246"/>
                <a:gd name="T36" fmla="*/ 921 w 2400"/>
                <a:gd name="T37" fmla="*/ 123 h 246"/>
                <a:gd name="T38" fmla="*/ 953 w 2400"/>
                <a:gd name="T39" fmla="*/ 131 h 246"/>
                <a:gd name="T40" fmla="*/ 1036 w 2400"/>
                <a:gd name="T41" fmla="*/ 49 h 246"/>
                <a:gd name="T42" fmla="*/ 1101 w 2400"/>
                <a:gd name="T43" fmla="*/ 189 h 246"/>
                <a:gd name="T44" fmla="*/ 1151 w 2400"/>
                <a:gd name="T45" fmla="*/ 115 h 246"/>
                <a:gd name="T46" fmla="*/ 1159 w 2400"/>
                <a:gd name="T47" fmla="*/ 74 h 246"/>
                <a:gd name="T48" fmla="*/ 1208 w 2400"/>
                <a:gd name="T49" fmla="*/ 74 h 246"/>
                <a:gd name="T50" fmla="*/ 1266 w 2400"/>
                <a:gd name="T51" fmla="*/ 156 h 246"/>
                <a:gd name="T52" fmla="*/ 1307 w 2400"/>
                <a:gd name="T53" fmla="*/ 131 h 246"/>
                <a:gd name="T54" fmla="*/ 1323 w 2400"/>
                <a:gd name="T55" fmla="*/ 99 h 246"/>
                <a:gd name="T56" fmla="*/ 1332 w 2400"/>
                <a:gd name="T57" fmla="*/ 74 h 246"/>
                <a:gd name="T58" fmla="*/ 1381 w 2400"/>
                <a:gd name="T59" fmla="*/ 123 h 246"/>
                <a:gd name="T60" fmla="*/ 1447 w 2400"/>
                <a:gd name="T61" fmla="*/ 205 h 246"/>
                <a:gd name="T62" fmla="*/ 1496 w 2400"/>
                <a:gd name="T63" fmla="*/ 99 h 246"/>
                <a:gd name="T64" fmla="*/ 1586 w 2400"/>
                <a:gd name="T65" fmla="*/ 246 h 246"/>
                <a:gd name="T66" fmla="*/ 1611 w 2400"/>
                <a:gd name="T67" fmla="*/ 205 h 246"/>
                <a:gd name="T68" fmla="*/ 1668 w 2400"/>
                <a:gd name="T69" fmla="*/ 123 h 246"/>
                <a:gd name="T70" fmla="*/ 1710 w 2400"/>
                <a:gd name="T71" fmla="*/ 131 h 246"/>
                <a:gd name="T72" fmla="*/ 1734 w 2400"/>
                <a:gd name="T73" fmla="*/ 148 h 246"/>
                <a:gd name="T74" fmla="*/ 1751 w 2400"/>
                <a:gd name="T75" fmla="*/ 123 h 246"/>
                <a:gd name="T76" fmla="*/ 1874 w 2400"/>
                <a:gd name="T77" fmla="*/ 222 h 246"/>
                <a:gd name="T78" fmla="*/ 1899 w 2400"/>
                <a:gd name="T79" fmla="*/ 214 h 246"/>
                <a:gd name="T80" fmla="*/ 1997 w 2400"/>
                <a:gd name="T81" fmla="*/ 156 h 246"/>
                <a:gd name="T82" fmla="*/ 2014 w 2400"/>
                <a:gd name="T83" fmla="*/ 172 h 246"/>
                <a:gd name="T84" fmla="*/ 2022 w 2400"/>
                <a:gd name="T85" fmla="*/ 205 h 246"/>
                <a:gd name="T86" fmla="*/ 2063 w 2400"/>
                <a:gd name="T87" fmla="*/ 197 h 246"/>
                <a:gd name="T88" fmla="*/ 2170 w 2400"/>
                <a:gd name="T89" fmla="*/ 148 h 246"/>
                <a:gd name="T90" fmla="*/ 2211 w 2400"/>
                <a:gd name="T91" fmla="*/ 189 h 246"/>
                <a:gd name="T92" fmla="*/ 2301 w 2400"/>
                <a:gd name="T93" fmla="*/ 115 h 246"/>
                <a:gd name="T94" fmla="*/ 2359 w 2400"/>
                <a:gd name="T95" fmla="*/ 197 h 246"/>
                <a:gd name="T96" fmla="*/ 2400 w 2400"/>
                <a:gd name="T97" fmla="*/ 238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0"/>
                <a:gd name="T148" fmla="*/ 0 h 246"/>
                <a:gd name="T149" fmla="*/ 2400 w 2400"/>
                <a:gd name="T150" fmla="*/ 246 h 2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0" h="246">
                  <a:moveTo>
                    <a:pt x="0" y="107"/>
                  </a:moveTo>
                  <a:cubicBezTo>
                    <a:pt x="27" y="54"/>
                    <a:pt x="48" y="14"/>
                    <a:pt x="107" y="0"/>
                  </a:cubicBezTo>
                  <a:cubicBezTo>
                    <a:pt x="118" y="36"/>
                    <a:pt x="119" y="72"/>
                    <a:pt x="132" y="107"/>
                  </a:cubicBezTo>
                  <a:cubicBezTo>
                    <a:pt x="148" y="104"/>
                    <a:pt x="167" y="107"/>
                    <a:pt x="181" y="99"/>
                  </a:cubicBezTo>
                  <a:cubicBezTo>
                    <a:pt x="189" y="95"/>
                    <a:pt x="185" y="82"/>
                    <a:pt x="189" y="74"/>
                  </a:cubicBezTo>
                  <a:cubicBezTo>
                    <a:pt x="201" y="55"/>
                    <a:pt x="222" y="33"/>
                    <a:pt x="238" y="16"/>
                  </a:cubicBezTo>
                  <a:cubicBezTo>
                    <a:pt x="266" y="44"/>
                    <a:pt x="282" y="81"/>
                    <a:pt x="304" y="115"/>
                  </a:cubicBezTo>
                  <a:cubicBezTo>
                    <a:pt x="335" y="86"/>
                    <a:pt x="335" y="55"/>
                    <a:pt x="378" y="41"/>
                  </a:cubicBezTo>
                  <a:cubicBezTo>
                    <a:pt x="386" y="57"/>
                    <a:pt x="397" y="73"/>
                    <a:pt x="403" y="90"/>
                  </a:cubicBezTo>
                  <a:cubicBezTo>
                    <a:pt x="408" y="103"/>
                    <a:pt x="398" y="125"/>
                    <a:pt x="411" y="131"/>
                  </a:cubicBezTo>
                  <a:cubicBezTo>
                    <a:pt x="427" y="138"/>
                    <a:pt x="444" y="120"/>
                    <a:pt x="460" y="115"/>
                  </a:cubicBezTo>
                  <a:cubicBezTo>
                    <a:pt x="512" y="66"/>
                    <a:pt x="432" y="145"/>
                    <a:pt x="493" y="66"/>
                  </a:cubicBezTo>
                  <a:cubicBezTo>
                    <a:pt x="505" y="51"/>
                    <a:pt x="534" y="25"/>
                    <a:pt x="534" y="25"/>
                  </a:cubicBezTo>
                  <a:cubicBezTo>
                    <a:pt x="567" y="57"/>
                    <a:pt x="567" y="87"/>
                    <a:pt x="592" y="123"/>
                  </a:cubicBezTo>
                  <a:cubicBezTo>
                    <a:pt x="656" y="108"/>
                    <a:pt x="642" y="91"/>
                    <a:pt x="682" y="49"/>
                  </a:cubicBezTo>
                  <a:cubicBezTo>
                    <a:pt x="719" y="86"/>
                    <a:pt x="731" y="122"/>
                    <a:pt x="748" y="172"/>
                  </a:cubicBezTo>
                  <a:cubicBezTo>
                    <a:pt x="783" y="150"/>
                    <a:pt x="806" y="123"/>
                    <a:pt x="830" y="90"/>
                  </a:cubicBezTo>
                  <a:cubicBezTo>
                    <a:pt x="840" y="59"/>
                    <a:pt x="852" y="51"/>
                    <a:pt x="879" y="33"/>
                  </a:cubicBezTo>
                  <a:cubicBezTo>
                    <a:pt x="881" y="37"/>
                    <a:pt x="916" y="119"/>
                    <a:pt x="921" y="123"/>
                  </a:cubicBezTo>
                  <a:cubicBezTo>
                    <a:pt x="930" y="130"/>
                    <a:pt x="942" y="128"/>
                    <a:pt x="953" y="131"/>
                  </a:cubicBezTo>
                  <a:cubicBezTo>
                    <a:pt x="1001" y="108"/>
                    <a:pt x="1003" y="82"/>
                    <a:pt x="1036" y="49"/>
                  </a:cubicBezTo>
                  <a:cubicBezTo>
                    <a:pt x="1072" y="94"/>
                    <a:pt x="1088" y="134"/>
                    <a:pt x="1101" y="189"/>
                  </a:cubicBezTo>
                  <a:cubicBezTo>
                    <a:pt x="1132" y="168"/>
                    <a:pt x="1133" y="149"/>
                    <a:pt x="1151" y="115"/>
                  </a:cubicBezTo>
                  <a:cubicBezTo>
                    <a:pt x="1154" y="101"/>
                    <a:pt x="1154" y="87"/>
                    <a:pt x="1159" y="74"/>
                  </a:cubicBezTo>
                  <a:cubicBezTo>
                    <a:pt x="1171" y="44"/>
                    <a:pt x="1188" y="59"/>
                    <a:pt x="1208" y="74"/>
                  </a:cubicBezTo>
                  <a:cubicBezTo>
                    <a:pt x="1236" y="95"/>
                    <a:pt x="1247" y="128"/>
                    <a:pt x="1266" y="156"/>
                  </a:cubicBezTo>
                  <a:cubicBezTo>
                    <a:pt x="1288" y="226"/>
                    <a:pt x="1300" y="150"/>
                    <a:pt x="1307" y="131"/>
                  </a:cubicBezTo>
                  <a:cubicBezTo>
                    <a:pt x="1311" y="120"/>
                    <a:pt x="1318" y="110"/>
                    <a:pt x="1323" y="99"/>
                  </a:cubicBezTo>
                  <a:cubicBezTo>
                    <a:pt x="1327" y="91"/>
                    <a:pt x="1329" y="82"/>
                    <a:pt x="1332" y="74"/>
                  </a:cubicBezTo>
                  <a:cubicBezTo>
                    <a:pt x="1348" y="90"/>
                    <a:pt x="1367" y="105"/>
                    <a:pt x="1381" y="123"/>
                  </a:cubicBezTo>
                  <a:cubicBezTo>
                    <a:pt x="1451" y="213"/>
                    <a:pt x="1391" y="169"/>
                    <a:pt x="1447" y="205"/>
                  </a:cubicBezTo>
                  <a:cubicBezTo>
                    <a:pt x="1472" y="170"/>
                    <a:pt x="1486" y="140"/>
                    <a:pt x="1496" y="99"/>
                  </a:cubicBezTo>
                  <a:cubicBezTo>
                    <a:pt x="1578" y="217"/>
                    <a:pt x="1554" y="165"/>
                    <a:pt x="1586" y="246"/>
                  </a:cubicBezTo>
                  <a:cubicBezTo>
                    <a:pt x="1594" y="232"/>
                    <a:pt x="1604" y="220"/>
                    <a:pt x="1611" y="205"/>
                  </a:cubicBezTo>
                  <a:cubicBezTo>
                    <a:pt x="1631" y="159"/>
                    <a:pt x="1611" y="142"/>
                    <a:pt x="1668" y="123"/>
                  </a:cubicBezTo>
                  <a:cubicBezTo>
                    <a:pt x="1682" y="126"/>
                    <a:pt x="1697" y="126"/>
                    <a:pt x="1710" y="131"/>
                  </a:cubicBezTo>
                  <a:cubicBezTo>
                    <a:pt x="1719" y="134"/>
                    <a:pt x="1724" y="150"/>
                    <a:pt x="1734" y="148"/>
                  </a:cubicBezTo>
                  <a:cubicBezTo>
                    <a:pt x="1744" y="146"/>
                    <a:pt x="1745" y="131"/>
                    <a:pt x="1751" y="123"/>
                  </a:cubicBezTo>
                  <a:cubicBezTo>
                    <a:pt x="1793" y="155"/>
                    <a:pt x="1827" y="198"/>
                    <a:pt x="1874" y="222"/>
                  </a:cubicBezTo>
                  <a:cubicBezTo>
                    <a:pt x="1882" y="226"/>
                    <a:pt x="1891" y="217"/>
                    <a:pt x="1899" y="214"/>
                  </a:cubicBezTo>
                  <a:cubicBezTo>
                    <a:pt x="1980" y="159"/>
                    <a:pt x="1945" y="173"/>
                    <a:pt x="1997" y="156"/>
                  </a:cubicBezTo>
                  <a:cubicBezTo>
                    <a:pt x="2003" y="161"/>
                    <a:pt x="2010" y="165"/>
                    <a:pt x="2014" y="172"/>
                  </a:cubicBezTo>
                  <a:cubicBezTo>
                    <a:pt x="2019" y="182"/>
                    <a:pt x="2012" y="200"/>
                    <a:pt x="2022" y="205"/>
                  </a:cubicBezTo>
                  <a:cubicBezTo>
                    <a:pt x="2034" y="211"/>
                    <a:pt x="2049" y="200"/>
                    <a:pt x="2063" y="197"/>
                  </a:cubicBezTo>
                  <a:cubicBezTo>
                    <a:pt x="2099" y="179"/>
                    <a:pt x="2136" y="170"/>
                    <a:pt x="2170" y="148"/>
                  </a:cubicBezTo>
                  <a:cubicBezTo>
                    <a:pt x="2177" y="176"/>
                    <a:pt x="2171" y="194"/>
                    <a:pt x="2211" y="189"/>
                  </a:cubicBezTo>
                  <a:cubicBezTo>
                    <a:pt x="2249" y="184"/>
                    <a:pt x="2301" y="115"/>
                    <a:pt x="2301" y="115"/>
                  </a:cubicBezTo>
                  <a:cubicBezTo>
                    <a:pt x="2390" y="186"/>
                    <a:pt x="2302" y="104"/>
                    <a:pt x="2359" y="197"/>
                  </a:cubicBezTo>
                  <a:cubicBezTo>
                    <a:pt x="2359" y="197"/>
                    <a:pt x="2390" y="228"/>
                    <a:pt x="2400" y="238"/>
                  </a:cubicBezTo>
                </a:path>
              </a:pathLst>
            </a:custGeom>
            <a:noFill/>
            <a:ln w="76200" cap="flat" cmpd="sng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6" name="Freeform 8"/>
          <p:cNvSpPr>
            <a:spLocks/>
          </p:cNvSpPr>
          <p:nvPr/>
        </p:nvSpPr>
        <p:spPr bwMode="auto">
          <a:xfrm rot="20246299">
            <a:off x="800507" y="1165157"/>
            <a:ext cx="552881" cy="1777527"/>
          </a:xfrm>
          <a:custGeom>
            <a:avLst/>
            <a:gdLst>
              <a:gd name="T0" fmla="*/ 104 w 296"/>
              <a:gd name="T1" fmla="*/ 0 h 1056"/>
              <a:gd name="T2" fmla="*/ 8 w 296"/>
              <a:gd name="T3" fmla="*/ 432 h 1056"/>
              <a:gd name="T4" fmla="*/ 56 w 296"/>
              <a:gd name="T5" fmla="*/ 816 h 1056"/>
              <a:gd name="T6" fmla="*/ 296 w 296"/>
              <a:gd name="T7" fmla="*/ 1056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296"/>
              <a:gd name="T13" fmla="*/ 0 h 1056"/>
              <a:gd name="T14" fmla="*/ 296 w 296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" h="1056">
                <a:moveTo>
                  <a:pt x="104" y="0"/>
                </a:moveTo>
                <a:cubicBezTo>
                  <a:pt x="60" y="148"/>
                  <a:pt x="16" y="296"/>
                  <a:pt x="8" y="432"/>
                </a:cubicBezTo>
                <a:cubicBezTo>
                  <a:pt x="0" y="568"/>
                  <a:pt x="8" y="712"/>
                  <a:pt x="56" y="816"/>
                </a:cubicBezTo>
                <a:cubicBezTo>
                  <a:pt x="104" y="920"/>
                  <a:pt x="200" y="988"/>
                  <a:pt x="296" y="1056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17679" y="2082801"/>
            <a:ext cx="2361356" cy="1468438"/>
            <a:chOff x="529" y="1583"/>
            <a:chExt cx="1440" cy="720"/>
          </a:xfrm>
        </p:grpSpPr>
        <p:sp>
          <p:nvSpPr>
            <p:cNvPr id="2094" name="AutoShape 4"/>
            <p:cNvSpPr>
              <a:spLocks noChangeArrowheads="1"/>
            </p:cNvSpPr>
            <p:nvPr/>
          </p:nvSpPr>
          <p:spPr bwMode="auto">
            <a:xfrm>
              <a:off x="529" y="1583"/>
              <a:ext cx="1440" cy="720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bg1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95" name="Text Box 5"/>
            <p:cNvSpPr txBox="1">
              <a:spLocks noChangeArrowheads="1"/>
            </p:cNvSpPr>
            <p:nvPr/>
          </p:nvSpPr>
          <p:spPr bwMode="auto">
            <a:xfrm>
              <a:off x="774" y="1682"/>
              <a:ext cx="814" cy="477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b="1" dirty="0">
                  <a:latin typeface="Arial" charset="0"/>
                </a:rPr>
                <a:t>OT Period</a:t>
              </a:r>
            </a:p>
            <a:p>
              <a:pPr algn="ctr"/>
              <a:r>
                <a:rPr lang="en-US" b="1" dirty="0">
                  <a:latin typeface="Arial" charset="0"/>
                </a:rPr>
                <a:t>Scribes</a:t>
              </a:r>
            </a:p>
          </p:txBody>
        </p:sp>
      </p:grpSp>
      <p:sp>
        <p:nvSpPr>
          <p:cNvPr id="2055" name="Oval 10"/>
          <p:cNvSpPr>
            <a:spLocks noChangeArrowheads="1"/>
          </p:cNvSpPr>
          <p:nvPr/>
        </p:nvSpPr>
        <p:spPr bwMode="auto">
          <a:xfrm>
            <a:off x="1357311" y="3381796"/>
            <a:ext cx="1002720" cy="556792"/>
          </a:xfrm>
          <a:prstGeom prst="ellipse">
            <a:avLst/>
          </a:prstGeom>
          <a:solidFill>
            <a:srgbClr val="44546A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" name="Line 16"/>
          <p:cNvSpPr>
            <a:spLocks noChangeShapeType="1"/>
          </p:cNvSpPr>
          <p:nvPr/>
        </p:nvSpPr>
        <p:spPr bwMode="auto">
          <a:xfrm>
            <a:off x="4527550" y="765721"/>
            <a:ext cx="0" cy="548268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3733800" y="874362"/>
            <a:ext cx="79375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FF00"/>
                </a:solidFill>
                <a:latin typeface="Arial" charset="0"/>
              </a:rPr>
              <a:t>B.C.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572000" y="874362"/>
            <a:ext cx="79375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FF00"/>
                </a:solidFill>
                <a:latin typeface="Arial" charset="0"/>
              </a:rPr>
              <a:t>A.D.</a:t>
            </a:r>
          </a:p>
        </p:txBody>
      </p:sp>
      <p:sp>
        <p:nvSpPr>
          <p:cNvPr id="2089" name="Line 19"/>
          <p:cNvSpPr>
            <a:spLocks noChangeShapeType="1"/>
          </p:cNvSpPr>
          <p:nvPr/>
        </p:nvSpPr>
        <p:spPr bwMode="auto">
          <a:xfrm>
            <a:off x="5543551" y="1295400"/>
            <a:ext cx="20299" cy="49530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7" name="Line 23"/>
          <p:cNvSpPr>
            <a:spLocks noChangeShapeType="1"/>
          </p:cNvSpPr>
          <p:nvPr/>
        </p:nvSpPr>
        <p:spPr bwMode="auto">
          <a:xfrm>
            <a:off x="6165850" y="1291704"/>
            <a:ext cx="0" cy="4956696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AutoShape 42"/>
          <p:cNvSpPr>
            <a:spLocks noChangeArrowheads="1"/>
          </p:cNvSpPr>
          <p:nvPr/>
        </p:nvSpPr>
        <p:spPr bwMode="auto">
          <a:xfrm>
            <a:off x="169704" y="291320"/>
            <a:ext cx="1371600" cy="990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Original</a:t>
            </a:r>
          </a:p>
          <a:p>
            <a:pPr algn="ctr"/>
            <a:r>
              <a:rPr lang="en-US" sz="2000" b="1" dirty="0">
                <a:latin typeface="Arial" charset="0"/>
              </a:rPr>
              <a:t>Text</a:t>
            </a:r>
            <a:endParaRPr lang="en-US" b="1" dirty="0">
              <a:latin typeface="Arial" charset="0"/>
            </a:endParaRPr>
          </a:p>
          <a:p>
            <a:pPr algn="ctr"/>
            <a:r>
              <a:rPr lang="en-US" sz="2000" b="1" dirty="0">
                <a:latin typeface="Arial" charset="0"/>
              </a:rPr>
              <a:t>(now lost)</a:t>
            </a:r>
            <a:endParaRPr lang="en-US" b="1" dirty="0">
              <a:latin typeface="Arial" charset="0"/>
            </a:endParaRP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9336090" y="765570"/>
            <a:ext cx="1223963" cy="5584870"/>
            <a:chOff x="2579" y="447"/>
            <a:chExt cx="771" cy="3239"/>
          </a:xfrm>
        </p:grpSpPr>
        <p:sp>
          <p:nvSpPr>
            <p:cNvPr id="2085" name="Line 34"/>
            <p:cNvSpPr>
              <a:spLocks noChangeShapeType="1"/>
            </p:cNvSpPr>
            <p:nvPr/>
          </p:nvSpPr>
          <p:spPr bwMode="auto">
            <a:xfrm>
              <a:off x="2976" y="447"/>
              <a:ext cx="0" cy="2961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2579" y="3418"/>
              <a:ext cx="771" cy="268"/>
            </a:xfrm>
            <a:prstGeom prst="rect">
              <a:avLst/>
            </a:prstGeom>
            <a:noFill/>
            <a:ln w="76200">
              <a:solidFill>
                <a:srgbClr val="33CC33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600" b="1">
                  <a:solidFill>
                    <a:srgbClr val="00FF00"/>
                  </a:solidFill>
                  <a:latin typeface="Arial" charset="0"/>
                </a:rPr>
                <a:t>AD </a:t>
              </a: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1000</a:t>
              </a:r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9525000" y="2514600"/>
            <a:ext cx="1371600" cy="2120900"/>
            <a:chOff x="4368" y="1584"/>
            <a:chExt cx="864" cy="1336"/>
          </a:xfrm>
        </p:grpSpPr>
        <p:sp>
          <p:nvSpPr>
            <p:cNvPr id="2083" name="Freeform 32"/>
            <p:cNvSpPr>
              <a:spLocks/>
            </p:cNvSpPr>
            <p:nvPr/>
          </p:nvSpPr>
          <p:spPr bwMode="auto">
            <a:xfrm>
              <a:off x="4416" y="1584"/>
              <a:ext cx="528" cy="852"/>
            </a:xfrm>
            <a:custGeom>
              <a:avLst/>
              <a:gdLst>
                <a:gd name="T0" fmla="*/ 0 w 528"/>
                <a:gd name="T1" fmla="*/ 88 h 904"/>
                <a:gd name="T2" fmla="*/ 384 w 528"/>
                <a:gd name="T3" fmla="*/ 136 h 904"/>
                <a:gd name="T4" fmla="*/ 528 w 528"/>
                <a:gd name="T5" fmla="*/ 904 h 904"/>
                <a:gd name="T6" fmla="*/ 0 60000 65536"/>
                <a:gd name="T7" fmla="*/ 0 60000 65536"/>
                <a:gd name="T8" fmla="*/ 0 60000 65536"/>
                <a:gd name="T9" fmla="*/ 0 w 528"/>
                <a:gd name="T10" fmla="*/ 0 h 904"/>
                <a:gd name="T11" fmla="*/ 528 w 528"/>
                <a:gd name="T12" fmla="*/ 904 h 9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904">
                  <a:moveTo>
                    <a:pt x="0" y="88"/>
                  </a:moveTo>
                  <a:cubicBezTo>
                    <a:pt x="148" y="44"/>
                    <a:pt x="296" y="0"/>
                    <a:pt x="384" y="136"/>
                  </a:cubicBezTo>
                  <a:cubicBezTo>
                    <a:pt x="472" y="272"/>
                    <a:pt x="504" y="776"/>
                    <a:pt x="528" y="904"/>
                  </a:cubicBezTo>
                </a:path>
              </a:pathLst>
            </a:custGeom>
            <a:noFill/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4" name="AutoShape 36"/>
            <p:cNvSpPr>
              <a:spLocks noChangeArrowheads="1"/>
            </p:cNvSpPr>
            <p:nvPr/>
          </p:nvSpPr>
          <p:spPr bwMode="auto">
            <a:xfrm>
              <a:off x="4368" y="2481"/>
              <a:ext cx="864" cy="439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Masoretic</a:t>
              </a:r>
            </a:p>
            <a:p>
              <a:pPr algn="ctr"/>
              <a:r>
                <a:rPr lang="en-US" sz="2000" b="1">
                  <a:latin typeface="Arial" charset="0"/>
                </a:rPr>
                <a:t>Text (MT)</a:t>
              </a:r>
              <a:endParaRPr lang="en-US" b="1">
                <a:latin typeface="Arial" charset="0"/>
              </a:endParaRPr>
            </a:p>
          </p:txBody>
        </p:sp>
      </p:grpSp>
      <p:sp>
        <p:nvSpPr>
          <p:cNvPr id="2063" name="AutoShape 43"/>
          <p:cNvSpPr>
            <a:spLocks noChangeArrowheads="1"/>
          </p:cNvSpPr>
          <p:nvPr/>
        </p:nvSpPr>
        <p:spPr bwMode="auto">
          <a:xfrm>
            <a:off x="10058400" y="4953001"/>
            <a:ext cx="1524000" cy="6969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modern OT</a:t>
            </a:r>
          </a:p>
          <a:p>
            <a:pPr algn="ctr"/>
            <a:r>
              <a:rPr lang="en-US" sz="2000" b="1" dirty="0">
                <a:latin typeface="Arial" charset="0"/>
              </a:rPr>
              <a:t>translations</a:t>
            </a:r>
            <a:endParaRPr lang="en-US" b="1" dirty="0">
              <a:latin typeface="Arial" charset="0"/>
            </a:endParaRPr>
          </a:p>
        </p:txBody>
      </p:sp>
      <p:grpSp>
        <p:nvGrpSpPr>
          <p:cNvPr id="67" name="Group 58">
            <a:extLst>
              <a:ext uri="{FF2B5EF4-FFF2-40B4-BE49-F238E27FC236}">
                <a16:creationId xmlns:a16="http://schemas.microsoft.com/office/drawing/2014/main" id="{418C5945-E2F8-4CAA-A8E4-F5F78B988607}"/>
              </a:ext>
            </a:extLst>
          </p:cNvPr>
          <p:cNvGrpSpPr>
            <a:grpSpLocks/>
          </p:cNvGrpSpPr>
          <p:nvPr/>
        </p:nvGrpSpPr>
        <p:grpSpPr bwMode="auto">
          <a:xfrm>
            <a:off x="8826504" y="163513"/>
            <a:ext cx="3055938" cy="2960688"/>
            <a:chOff x="3928" y="103"/>
            <a:chExt cx="1925" cy="1865"/>
          </a:xfrm>
        </p:grpSpPr>
        <p:sp>
          <p:nvSpPr>
            <p:cNvPr id="68" name="Oval 55">
              <a:extLst>
                <a:ext uri="{FF2B5EF4-FFF2-40B4-BE49-F238E27FC236}">
                  <a16:creationId xmlns:a16="http://schemas.microsoft.com/office/drawing/2014/main" id="{CAACECD1-1446-44E4-9039-7335239D8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296"/>
              <a:ext cx="384" cy="672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56">
              <a:extLst>
                <a:ext uri="{FF2B5EF4-FFF2-40B4-BE49-F238E27FC236}">
                  <a16:creationId xmlns:a16="http://schemas.microsoft.com/office/drawing/2014/main" id="{37495AB8-D999-4011-9C8E-7D1587887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4" y="672"/>
              <a:ext cx="240" cy="57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Rectangle 57">
              <a:extLst>
                <a:ext uri="{FF2B5EF4-FFF2-40B4-BE49-F238E27FC236}">
                  <a16:creationId xmlns:a16="http://schemas.microsoft.com/office/drawing/2014/main" id="{CCE69DBD-4104-4727-B887-E5484B25C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8" y="103"/>
              <a:ext cx="1925" cy="698"/>
            </a:xfrm>
            <a:prstGeom prst="rect">
              <a:avLst/>
            </a:prstGeom>
            <a:solidFill>
              <a:srgbClr val="44546A"/>
            </a:solidFill>
            <a:ln w="762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Arial" charset="0"/>
                </a:rPr>
                <a:t>oldest Heb. OT </a:t>
              </a:r>
              <a:r>
                <a:rPr lang="en-US" b="1" dirty="0" err="1">
                  <a:solidFill>
                    <a:srgbClr val="FF0000"/>
                  </a:solidFill>
                  <a:latin typeface="Arial" charset="0"/>
                </a:rPr>
                <a:t>mss</a:t>
              </a:r>
              <a:endParaRPr lang="en-US" b="1" dirty="0">
                <a:solidFill>
                  <a:srgbClr val="FF0000"/>
                </a:solidFill>
                <a:latin typeface="Arial" charset="0"/>
              </a:endParaRPr>
            </a:p>
            <a:p>
              <a:pPr algn="ctr"/>
              <a:r>
                <a:rPr lang="en-US" b="1" dirty="0">
                  <a:solidFill>
                    <a:srgbClr val="FF0000"/>
                  </a:solidFill>
                  <a:latin typeface="Arial" charset="0"/>
                </a:rPr>
                <a:t>before 1948</a:t>
              </a:r>
            </a:p>
            <a:p>
              <a:pPr algn="ctr"/>
              <a:r>
                <a:rPr lang="en-US" sz="1800" b="1" dirty="0">
                  <a:solidFill>
                    <a:srgbClr val="FF0000"/>
                  </a:solidFill>
                  <a:latin typeface="Arial" charset="0"/>
                </a:rPr>
                <a:t>= 10</a:t>
              </a:r>
              <a:r>
                <a:rPr lang="en-US" sz="1800" b="1" baseline="30000" dirty="0">
                  <a:solidFill>
                    <a:srgbClr val="FF0000"/>
                  </a:solidFill>
                  <a:latin typeface="Arial" charset="0"/>
                </a:rPr>
                <a:t>th</a:t>
              </a:r>
              <a:r>
                <a:rPr lang="en-US" sz="1800" b="1" dirty="0">
                  <a:solidFill>
                    <a:srgbClr val="FF0000"/>
                  </a:solidFill>
                  <a:latin typeface="Arial" charset="0"/>
                </a:rPr>
                <a:t> cent MT</a:t>
              </a:r>
            </a:p>
          </p:txBody>
        </p:sp>
      </p:grpSp>
      <p:sp>
        <p:nvSpPr>
          <p:cNvPr id="2076" name="AutoShape 28"/>
          <p:cNvSpPr>
            <a:spLocks noChangeArrowheads="1"/>
          </p:cNvSpPr>
          <p:nvPr/>
        </p:nvSpPr>
        <p:spPr bwMode="auto">
          <a:xfrm>
            <a:off x="6476999" y="929234"/>
            <a:ext cx="3108327" cy="28807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2800" b="1" u="sng" dirty="0">
                <a:latin typeface="DS Sholom" panose="04060605020000020004" pitchFamily="82" charset="0"/>
              </a:rPr>
              <a:t>MASORETES</a:t>
            </a:r>
          </a:p>
          <a:p>
            <a:r>
              <a:rPr lang="en-US" b="1" dirty="0">
                <a:latin typeface="Arial" charset="0"/>
              </a:rPr>
              <a:t>(Jewish scribes</a:t>
            </a:r>
            <a:endParaRPr lang="en-US" sz="1800" b="1" dirty="0">
              <a:latin typeface="Arial" charset="0"/>
            </a:endParaRPr>
          </a:p>
          <a:p>
            <a:r>
              <a:rPr lang="en-US" sz="1800" b="1" dirty="0">
                <a:latin typeface="Arial" charset="0"/>
              </a:rPr>
              <a:t>       2</a:t>
            </a:r>
            <a:r>
              <a:rPr lang="en-US" sz="1800" b="1" baseline="30000" dirty="0">
                <a:latin typeface="Arial" charset="0"/>
              </a:rPr>
              <a:t>nd</a:t>
            </a:r>
            <a:r>
              <a:rPr lang="en-US" sz="1800" b="1" dirty="0">
                <a:latin typeface="Arial" charset="0"/>
              </a:rPr>
              <a:t>-10</a:t>
            </a:r>
            <a:r>
              <a:rPr lang="en-US" sz="1800" b="1" baseline="30000" dirty="0">
                <a:latin typeface="Arial" charset="0"/>
              </a:rPr>
              <a:t>th</a:t>
            </a:r>
            <a:r>
              <a:rPr lang="en-US" sz="1800" b="1" dirty="0">
                <a:latin typeface="Arial" charset="0"/>
              </a:rPr>
              <a:t> cent. AD</a:t>
            </a:r>
            <a:r>
              <a:rPr lang="en-US" b="1" dirty="0">
                <a:latin typeface="Arial" charset="0"/>
              </a:rPr>
              <a:t>)</a:t>
            </a:r>
            <a:endParaRPr lang="en-US" sz="2800" b="1" dirty="0">
              <a:latin typeface="Arial" charset="0"/>
            </a:endParaRPr>
          </a:p>
          <a:p>
            <a:r>
              <a:rPr lang="en-US" b="1" dirty="0">
                <a:latin typeface="Arial" charset="0"/>
              </a:rPr>
              <a:t>1.</a:t>
            </a:r>
            <a:r>
              <a:rPr lang="en-US" sz="2800" b="1" dirty="0">
                <a:latin typeface="Arial" charset="0"/>
              </a:rPr>
              <a:t> preserved</a:t>
            </a:r>
          </a:p>
          <a:p>
            <a:r>
              <a:rPr lang="en-US" b="1" dirty="0">
                <a:latin typeface="Arial" charset="0"/>
              </a:rPr>
              <a:t>2.</a:t>
            </a:r>
            <a:r>
              <a:rPr lang="en-US" sz="2800" b="1" dirty="0">
                <a:latin typeface="Arial" charset="0"/>
              </a:rPr>
              <a:t> standardized</a:t>
            </a:r>
          </a:p>
          <a:p>
            <a:r>
              <a:rPr lang="en-US" b="1" dirty="0">
                <a:latin typeface="Arial" charset="0"/>
              </a:rPr>
              <a:t>3.</a:t>
            </a:r>
            <a:r>
              <a:rPr lang="en-US" sz="2800" b="1" dirty="0">
                <a:latin typeface="Arial" charset="0"/>
              </a:rPr>
              <a:t> vocalized</a:t>
            </a:r>
          </a:p>
        </p:txBody>
      </p:sp>
      <p:sp>
        <p:nvSpPr>
          <p:cNvPr id="52" name="Rectangle 19">
            <a:extLst>
              <a:ext uri="{FF2B5EF4-FFF2-40B4-BE49-F238E27FC236}">
                <a16:creationId xmlns:a16="http://schemas.microsoft.com/office/drawing/2014/main" id="{13D8DCFE-53AA-4E99-9A9C-061480643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876300"/>
            <a:ext cx="6096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FF00"/>
                </a:solidFill>
                <a:latin typeface="Arial" charset="0"/>
              </a:rPr>
              <a:t>70</a:t>
            </a:r>
            <a:endParaRPr lang="en-US" sz="1200" b="1" dirty="0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53" name="Rectangle 22">
            <a:extLst>
              <a:ext uri="{FF2B5EF4-FFF2-40B4-BE49-F238E27FC236}">
                <a16:creationId xmlns:a16="http://schemas.microsoft.com/office/drawing/2014/main" id="{8673796C-1C1A-4E74-92E4-2931F17C0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9" y="885826"/>
            <a:ext cx="693737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FF00"/>
                </a:solidFill>
                <a:latin typeface="Arial" charset="0"/>
              </a:rPr>
              <a:t>100</a:t>
            </a:r>
          </a:p>
        </p:txBody>
      </p:sp>
      <p:sp>
        <p:nvSpPr>
          <p:cNvPr id="54" name="Text Box 52">
            <a:extLst>
              <a:ext uri="{FF2B5EF4-FFF2-40B4-BE49-F238E27FC236}">
                <a16:creationId xmlns:a16="http://schemas.microsoft.com/office/drawing/2014/main" id="{1DFB7877-BEFB-4DB7-9553-E4D4FC892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986088"/>
            <a:ext cx="1219200" cy="3667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Babylon</a:t>
            </a:r>
          </a:p>
        </p:txBody>
      </p:sp>
      <p:sp>
        <p:nvSpPr>
          <p:cNvPr id="55" name="Text Box 53">
            <a:extLst>
              <a:ext uri="{FF2B5EF4-FFF2-40B4-BE49-F238E27FC236}">
                <a16:creationId xmlns:a16="http://schemas.microsoft.com/office/drawing/2014/main" id="{FD1CC439-6EA3-4A08-B54D-CF6315EC47C8}"/>
              </a:ext>
            </a:extLst>
          </p:cNvPr>
          <p:cNvSpPr txBox="1">
            <a:spLocks noChangeArrowheads="1"/>
          </p:cNvSpPr>
          <p:nvPr/>
        </p:nvSpPr>
        <p:spPr bwMode="auto">
          <a:xfrm rot="412904">
            <a:off x="4572000" y="3505201"/>
            <a:ext cx="8382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C000"/>
                </a:solidFill>
                <a:latin typeface="Arial" charset="0"/>
              </a:rPr>
              <a:t>Egypt</a:t>
            </a:r>
          </a:p>
        </p:txBody>
      </p:sp>
      <p:sp>
        <p:nvSpPr>
          <p:cNvPr id="56" name="Text Box 54">
            <a:extLst>
              <a:ext uri="{FF2B5EF4-FFF2-40B4-BE49-F238E27FC236}">
                <a16:creationId xmlns:a16="http://schemas.microsoft.com/office/drawing/2014/main" id="{565FF82B-6FA8-4698-B7D0-279E9D773841}"/>
              </a:ext>
            </a:extLst>
          </p:cNvPr>
          <p:cNvSpPr txBox="1">
            <a:spLocks noChangeArrowheads="1"/>
          </p:cNvSpPr>
          <p:nvPr/>
        </p:nvSpPr>
        <p:spPr bwMode="auto">
          <a:xfrm rot="-416020">
            <a:off x="4495800" y="1995488"/>
            <a:ext cx="1219200" cy="3667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Palestine</a:t>
            </a:r>
          </a:p>
        </p:txBody>
      </p:sp>
      <p:grpSp>
        <p:nvGrpSpPr>
          <p:cNvPr id="57" name="Group 63">
            <a:extLst>
              <a:ext uri="{FF2B5EF4-FFF2-40B4-BE49-F238E27FC236}">
                <a16:creationId xmlns:a16="http://schemas.microsoft.com/office/drawing/2014/main" id="{0C6141D5-A62B-4402-9517-97447797C313}"/>
              </a:ext>
            </a:extLst>
          </p:cNvPr>
          <p:cNvGrpSpPr>
            <a:grpSpLocks/>
          </p:cNvGrpSpPr>
          <p:nvPr/>
        </p:nvGrpSpPr>
        <p:grpSpPr bwMode="auto">
          <a:xfrm>
            <a:off x="3871913" y="3429000"/>
            <a:ext cx="2286000" cy="2667000"/>
            <a:chOff x="1488" y="2160"/>
            <a:chExt cx="1440" cy="1680"/>
          </a:xfrm>
        </p:grpSpPr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ECCC3976-D45C-44B4-A45A-D13A3A8DF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2160"/>
              <a:ext cx="128" cy="1056"/>
            </a:xfrm>
            <a:custGeom>
              <a:avLst/>
              <a:gdLst>
                <a:gd name="T0" fmla="*/ 104 w 296"/>
                <a:gd name="T1" fmla="*/ 0 h 1056"/>
                <a:gd name="T2" fmla="*/ 8 w 296"/>
                <a:gd name="T3" fmla="*/ 432 h 1056"/>
                <a:gd name="T4" fmla="*/ 56 w 296"/>
                <a:gd name="T5" fmla="*/ 816 h 1056"/>
                <a:gd name="T6" fmla="*/ 296 w 296"/>
                <a:gd name="T7" fmla="*/ 1056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6"/>
                <a:gd name="T13" fmla="*/ 0 h 1056"/>
                <a:gd name="T14" fmla="*/ 296 w 296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6" h="1056">
                  <a:moveTo>
                    <a:pt x="104" y="0"/>
                  </a:moveTo>
                  <a:cubicBezTo>
                    <a:pt x="60" y="148"/>
                    <a:pt x="16" y="296"/>
                    <a:pt x="8" y="432"/>
                  </a:cubicBezTo>
                  <a:cubicBezTo>
                    <a:pt x="0" y="568"/>
                    <a:pt x="8" y="712"/>
                    <a:pt x="56" y="816"/>
                  </a:cubicBezTo>
                  <a:cubicBezTo>
                    <a:pt x="104" y="920"/>
                    <a:pt x="200" y="988"/>
                    <a:pt x="296" y="1056"/>
                  </a:cubicBezTo>
                </a:path>
              </a:pathLst>
            </a:custGeom>
            <a:noFill/>
            <a:ln w="76200" cap="flat" cmpd="sng">
              <a:solidFill>
                <a:srgbClr val="FFC000"/>
              </a:solidFill>
              <a:prstDash val="solid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AutoShape 56">
              <a:extLst>
                <a:ext uri="{FF2B5EF4-FFF2-40B4-BE49-F238E27FC236}">
                  <a16:creationId xmlns:a16="http://schemas.microsoft.com/office/drawing/2014/main" id="{480F6465-6871-45D4-96B6-B33F9C2FC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216"/>
              <a:ext cx="1392" cy="6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76200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b="1" dirty="0">
                  <a:latin typeface="Arial" charset="0"/>
                </a:rPr>
                <a:t>Greek translation</a:t>
              </a:r>
            </a:p>
            <a:p>
              <a:pPr algn="ctr"/>
              <a:r>
                <a:rPr lang="en-US" sz="1400" b="1" dirty="0">
                  <a:latin typeface="Arial" charset="0"/>
                </a:rPr>
                <a:t>=</a:t>
              </a:r>
              <a:r>
                <a:rPr lang="en-US" sz="2000" b="1" dirty="0">
                  <a:latin typeface="Arial" charset="0"/>
                </a:rPr>
                <a:t> Septuagint</a:t>
              </a:r>
            </a:p>
            <a:p>
              <a:pPr algn="ctr"/>
              <a:r>
                <a:rPr lang="en-US" sz="2000" b="1" dirty="0">
                  <a:latin typeface="Arial" charset="0"/>
                </a:rPr>
                <a:t>(LXX)</a:t>
              </a:r>
              <a:endParaRPr lang="en-US" b="1" dirty="0">
                <a:latin typeface="Arial" charset="0"/>
              </a:endParaRPr>
            </a:p>
          </p:txBody>
        </p:sp>
      </p:grpSp>
      <p:sp>
        <p:nvSpPr>
          <p:cNvPr id="60" name="Line 57">
            <a:extLst>
              <a:ext uri="{FF2B5EF4-FFF2-40B4-BE49-F238E27FC236}">
                <a16:creationId xmlns:a16="http://schemas.microsoft.com/office/drawing/2014/main" id="{CC73C800-F6A5-4887-82BE-B74CB2FC7F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5292724"/>
            <a:ext cx="3733800" cy="7939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" name="Group 62">
            <a:extLst>
              <a:ext uri="{FF2B5EF4-FFF2-40B4-BE49-F238E27FC236}">
                <a16:creationId xmlns:a16="http://schemas.microsoft.com/office/drawing/2014/main" id="{D9F8231D-FBD2-4967-BD7A-D6A9A07FC28C}"/>
              </a:ext>
            </a:extLst>
          </p:cNvPr>
          <p:cNvGrpSpPr>
            <a:grpSpLocks/>
          </p:cNvGrpSpPr>
          <p:nvPr/>
        </p:nvGrpSpPr>
        <p:grpSpPr bwMode="auto">
          <a:xfrm>
            <a:off x="6324603" y="4784726"/>
            <a:ext cx="1422401" cy="1374775"/>
            <a:chOff x="3024" y="3014"/>
            <a:chExt cx="896" cy="866"/>
          </a:xfrm>
        </p:grpSpPr>
        <p:sp>
          <p:nvSpPr>
            <p:cNvPr id="62" name="Oval 59">
              <a:extLst>
                <a:ext uri="{FF2B5EF4-FFF2-40B4-BE49-F238E27FC236}">
                  <a16:creationId xmlns:a16="http://schemas.microsoft.com/office/drawing/2014/main" id="{460DA6CF-F2CE-497A-942F-9674F78B6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014"/>
              <a:ext cx="384" cy="672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Rectangle 61">
              <a:extLst>
                <a:ext uri="{FF2B5EF4-FFF2-40B4-BE49-F238E27FC236}">
                  <a16:creationId xmlns:a16="http://schemas.microsoft.com/office/drawing/2014/main" id="{DFBAD7B8-1267-4A6B-956A-272997EAD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" y="3357"/>
              <a:ext cx="852" cy="523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>
                  <a:solidFill>
                    <a:srgbClr val="FF0000"/>
                  </a:solidFill>
                  <a:latin typeface="Arial" charset="0"/>
                </a:rPr>
                <a:t>4</a:t>
              </a:r>
              <a:r>
                <a:rPr lang="en-US" b="1" baseline="30000">
                  <a:solidFill>
                    <a:srgbClr val="FF0000"/>
                  </a:solidFill>
                  <a:latin typeface="Arial" charset="0"/>
                </a:rPr>
                <a:t>th</a:t>
              </a:r>
              <a:r>
                <a:rPr lang="en-US" b="1">
                  <a:solidFill>
                    <a:srgbClr val="FF0000"/>
                  </a:solidFill>
                  <a:latin typeface="Arial" charset="0"/>
                </a:rPr>
                <a:t> cent.</a:t>
              </a:r>
            </a:p>
            <a:p>
              <a:pPr algn="ctr"/>
              <a:r>
                <a:rPr lang="en-US" b="1">
                  <a:solidFill>
                    <a:srgbClr val="FF0000"/>
                  </a:solidFill>
                  <a:latin typeface="Arial" charset="0"/>
                </a:rPr>
                <a:t>mss</a:t>
              </a:r>
              <a:endParaRPr lang="en-US" sz="1800" b="1">
                <a:solidFill>
                  <a:srgbClr val="FF0000"/>
                </a:solidFill>
                <a:latin typeface="Arial" charset="0"/>
              </a:endParaRPr>
            </a:p>
          </p:txBody>
        </p:sp>
      </p:grpSp>
      <p:sp>
        <p:nvSpPr>
          <p:cNvPr id="64" name="Text Box 64">
            <a:extLst>
              <a:ext uri="{FF2B5EF4-FFF2-40B4-BE49-F238E27FC236}">
                <a16:creationId xmlns:a16="http://schemas.microsoft.com/office/drawing/2014/main" id="{5F2B75C8-A63E-4C70-A023-D1808BE83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4876800"/>
            <a:ext cx="16764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charset="0"/>
              </a:rPr>
              <a:t>Christians</a:t>
            </a:r>
          </a:p>
        </p:txBody>
      </p:sp>
      <p:sp>
        <p:nvSpPr>
          <p:cNvPr id="65" name="Text Box 65">
            <a:extLst>
              <a:ext uri="{FF2B5EF4-FFF2-40B4-BE49-F238E27FC236}">
                <a16:creationId xmlns:a16="http://schemas.microsoft.com/office/drawing/2014/main" id="{4F58507C-A088-4087-8F0D-C0A4BD849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648200"/>
            <a:ext cx="16002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3399FF"/>
                </a:solidFill>
                <a:latin typeface="Arial" charset="0"/>
              </a:rPr>
              <a:t>Jews</a:t>
            </a:r>
          </a:p>
        </p:txBody>
      </p:sp>
      <p:sp>
        <p:nvSpPr>
          <p:cNvPr id="66" name="Text Box 65">
            <a:extLst>
              <a:ext uri="{FF2B5EF4-FFF2-40B4-BE49-F238E27FC236}">
                <a16:creationId xmlns:a16="http://schemas.microsoft.com/office/drawing/2014/main" id="{217E4D6C-8013-456A-A328-DD23E5266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328" y="2443162"/>
            <a:ext cx="16002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3399FF"/>
                </a:solidFill>
                <a:latin typeface="Arial" charset="0"/>
              </a:rPr>
              <a:t>Jews</a:t>
            </a:r>
          </a:p>
        </p:txBody>
      </p: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3220592" y="-3720"/>
            <a:ext cx="5804794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S Sholom" panose="04060605020000020004" pitchFamily="82" charset="0"/>
              </a:rPr>
              <a:t>OT Text History</a:t>
            </a:r>
            <a:endParaRPr lang="en-US" sz="32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S Sholom" panose="04060605020000020004" pitchFamily="8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498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60" grpId="0" animBg="1"/>
      <p:bldP spid="64" grpId="0"/>
      <p:bldP spid="65" grpId="0"/>
      <p:bldP spid="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4"/>
          <p:cNvSpPr txBox="1">
            <a:spLocks noChangeArrowheads="1"/>
          </p:cNvSpPr>
          <p:nvPr/>
        </p:nvSpPr>
        <p:spPr bwMode="auto">
          <a:xfrm>
            <a:off x="2474042" y="-3720"/>
            <a:ext cx="7297895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 Text Variant Examples*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990601"/>
            <a:ext cx="893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Gen 4:8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LXX provides missing quote “let us go out to the field”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1691660"/>
            <a:ext cx="830579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1 Sam 13:1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	</a:t>
            </a:r>
            <a:r>
              <a:rPr lang="en-US" dirty="0">
                <a:solidFill>
                  <a:srgbClr val="FF0000"/>
                </a:solidFill>
                <a:latin typeface="Arial Black" pitchFamily="34" charset="0"/>
              </a:rPr>
              <a:t>RSV: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Saul was...years old when he began to reign; and he reigned...and two years over Israel.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MT: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Saul was year old when he began to reign and he reigned two years over Israel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66CCFF"/>
                </a:solidFill>
                <a:latin typeface="Arial Black" pitchFamily="34" charset="0"/>
              </a:rPr>
              <a:t>NASB: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Saul was thirty years old when he began to reign, and he reigned forty two years over Israel.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9966FF"/>
                </a:solidFill>
                <a:latin typeface="Arial Black" pitchFamily="34" charset="0"/>
              </a:rPr>
              <a:t>	KJV: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Saul reigned one year; and when he had reigned two years over Israel . . .</a:t>
            </a:r>
          </a:p>
          <a:p>
            <a:pPr marL="914400" indent="-914400">
              <a:tabLst>
                <a:tab pos="231775" algn="l"/>
              </a:tabLst>
            </a:pPr>
            <a:endParaRPr lang="en-US" sz="1000" dirty="0">
              <a:solidFill>
                <a:schemeClr val="bg1"/>
              </a:solidFill>
              <a:latin typeface="Arial Black" pitchFamily="34" charset="0"/>
            </a:endParaRP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* Read the footnotes!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but wait; the KJV has no textual footnotes!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Freeform 31"/>
          <p:cNvSpPr>
            <a:spLocks/>
          </p:cNvSpPr>
          <p:nvPr/>
        </p:nvSpPr>
        <p:spPr bwMode="auto">
          <a:xfrm>
            <a:off x="6172200" y="2971800"/>
            <a:ext cx="533400" cy="152400"/>
          </a:xfrm>
          <a:custGeom>
            <a:avLst/>
            <a:gdLst>
              <a:gd name="T0" fmla="*/ 0 w 1258"/>
              <a:gd name="T1" fmla="*/ 66 h 148"/>
              <a:gd name="T2" fmla="*/ 99 w 1258"/>
              <a:gd name="T3" fmla="*/ 58 h 148"/>
              <a:gd name="T4" fmla="*/ 123 w 1258"/>
              <a:gd name="T5" fmla="*/ 33 h 148"/>
              <a:gd name="T6" fmla="*/ 206 w 1258"/>
              <a:gd name="T7" fmla="*/ 0 h 148"/>
              <a:gd name="T8" fmla="*/ 354 w 1258"/>
              <a:gd name="T9" fmla="*/ 116 h 148"/>
              <a:gd name="T10" fmla="*/ 436 w 1258"/>
              <a:gd name="T11" fmla="*/ 91 h 148"/>
              <a:gd name="T12" fmla="*/ 469 w 1258"/>
              <a:gd name="T13" fmla="*/ 58 h 148"/>
              <a:gd name="T14" fmla="*/ 485 w 1258"/>
              <a:gd name="T15" fmla="*/ 33 h 148"/>
              <a:gd name="T16" fmla="*/ 534 w 1258"/>
              <a:gd name="T17" fmla="*/ 17 h 148"/>
              <a:gd name="T18" fmla="*/ 575 w 1258"/>
              <a:gd name="T19" fmla="*/ 25 h 148"/>
              <a:gd name="T20" fmla="*/ 592 w 1258"/>
              <a:gd name="T21" fmla="*/ 58 h 148"/>
              <a:gd name="T22" fmla="*/ 699 w 1258"/>
              <a:gd name="T23" fmla="*/ 148 h 148"/>
              <a:gd name="T24" fmla="*/ 855 w 1258"/>
              <a:gd name="T25" fmla="*/ 17 h 148"/>
              <a:gd name="T26" fmla="*/ 912 w 1258"/>
              <a:gd name="T27" fmla="*/ 25 h 148"/>
              <a:gd name="T28" fmla="*/ 1036 w 1258"/>
              <a:gd name="T29" fmla="*/ 83 h 148"/>
              <a:gd name="T30" fmla="*/ 1258 w 1258"/>
              <a:gd name="T31" fmla="*/ 91 h 1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258"/>
              <a:gd name="T49" fmla="*/ 0 h 148"/>
              <a:gd name="T50" fmla="*/ 1258 w 1258"/>
              <a:gd name="T51" fmla="*/ 148 h 1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258" h="148">
                <a:moveTo>
                  <a:pt x="0" y="66"/>
                </a:moveTo>
                <a:cubicBezTo>
                  <a:pt x="33" y="63"/>
                  <a:pt x="67" y="67"/>
                  <a:pt x="99" y="58"/>
                </a:cubicBezTo>
                <a:cubicBezTo>
                  <a:pt x="110" y="55"/>
                  <a:pt x="114" y="40"/>
                  <a:pt x="123" y="33"/>
                </a:cubicBezTo>
                <a:cubicBezTo>
                  <a:pt x="147" y="13"/>
                  <a:pt x="177" y="8"/>
                  <a:pt x="206" y="0"/>
                </a:cubicBezTo>
                <a:cubicBezTo>
                  <a:pt x="263" y="29"/>
                  <a:pt x="293" y="94"/>
                  <a:pt x="354" y="116"/>
                </a:cubicBezTo>
                <a:cubicBezTo>
                  <a:pt x="381" y="106"/>
                  <a:pt x="409" y="100"/>
                  <a:pt x="436" y="91"/>
                </a:cubicBezTo>
                <a:cubicBezTo>
                  <a:pt x="447" y="80"/>
                  <a:pt x="459" y="70"/>
                  <a:pt x="469" y="58"/>
                </a:cubicBezTo>
                <a:cubicBezTo>
                  <a:pt x="475" y="50"/>
                  <a:pt x="477" y="38"/>
                  <a:pt x="485" y="33"/>
                </a:cubicBezTo>
                <a:cubicBezTo>
                  <a:pt x="500" y="24"/>
                  <a:pt x="534" y="17"/>
                  <a:pt x="534" y="17"/>
                </a:cubicBezTo>
                <a:cubicBezTo>
                  <a:pt x="548" y="20"/>
                  <a:pt x="564" y="17"/>
                  <a:pt x="575" y="25"/>
                </a:cubicBezTo>
                <a:cubicBezTo>
                  <a:pt x="585" y="32"/>
                  <a:pt x="585" y="48"/>
                  <a:pt x="592" y="58"/>
                </a:cubicBezTo>
                <a:cubicBezTo>
                  <a:pt x="620" y="97"/>
                  <a:pt x="653" y="133"/>
                  <a:pt x="699" y="148"/>
                </a:cubicBezTo>
                <a:cubicBezTo>
                  <a:pt x="773" y="130"/>
                  <a:pt x="803" y="66"/>
                  <a:pt x="855" y="17"/>
                </a:cubicBezTo>
                <a:cubicBezTo>
                  <a:pt x="874" y="20"/>
                  <a:pt x="894" y="20"/>
                  <a:pt x="912" y="25"/>
                </a:cubicBezTo>
                <a:cubicBezTo>
                  <a:pt x="955" y="37"/>
                  <a:pt x="989" y="79"/>
                  <a:pt x="1036" y="83"/>
                </a:cubicBezTo>
                <a:cubicBezTo>
                  <a:pt x="1140" y="92"/>
                  <a:pt x="1177" y="91"/>
                  <a:pt x="1258" y="91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2" name="Freeform 44"/>
          <p:cNvSpPr>
            <a:spLocks/>
          </p:cNvSpPr>
          <p:nvPr/>
        </p:nvSpPr>
        <p:spPr bwMode="auto">
          <a:xfrm>
            <a:off x="10744200" y="4133850"/>
            <a:ext cx="533400" cy="742950"/>
          </a:xfrm>
          <a:custGeom>
            <a:avLst/>
            <a:gdLst>
              <a:gd name="T0" fmla="*/ 0 w 528"/>
              <a:gd name="T1" fmla="*/ 88 h 904"/>
              <a:gd name="T2" fmla="*/ 384 w 528"/>
              <a:gd name="T3" fmla="*/ 136 h 904"/>
              <a:gd name="T4" fmla="*/ 528 w 528"/>
              <a:gd name="T5" fmla="*/ 904 h 904"/>
              <a:gd name="T6" fmla="*/ 0 60000 65536"/>
              <a:gd name="T7" fmla="*/ 0 60000 65536"/>
              <a:gd name="T8" fmla="*/ 0 60000 65536"/>
              <a:gd name="T9" fmla="*/ 0 w 528"/>
              <a:gd name="T10" fmla="*/ 0 h 904"/>
              <a:gd name="T11" fmla="*/ 528 w 528"/>
              <a:gd name="T12" fmla="*/ 904 h 9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8" h="904">
                <a:moveTo>
                  <a:pt x="0" y="88"/>
                </a:moveTo>
                <a:cubicBezTo>
                  <a:pt x="148" y="44"/>
                  <a:pt x="296" y="0"/>
                  <a:pt x="384" y="136"/>
                </a:cubicBezTo>
                <a:cubicBezTo>
                  <a:pt x="472" y="272"/>
                  <a:pt x="504" y="776"/>
                  <a:pt x="528" y="904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209800" y="2311400"/>
            <a:ext cx="3962400" cy="1296988"/>
            <a:chOff x="624" y="1440"/>
            <a:chExt cx="2304" cy="817"/>
          </a:xfrm>
        </p:grpSpPr>
        <p:sp>
          <p:nvSpPr>
            <p:cNvPr id="4" name="Freeform 13"/>
            <p:cNvSpPr>
              <a:spLocks/>
            </p:cNvSpPr>
            <p:nvPr/>
          </p:nvSpPr>
          <p:spPr bwMode="auto">
            <a:xfrm>
              <a:off x="1248" y="1440"/>
              <a:ext cx="1632" cy="271"/>
            </a:xfrm>
            <a:custGeom>
              <a:avLst/>
              <a:gdLst>
                <a:gd name="T0" fmla="*/ 0 w 2047"/>
                <a:gd name="T1" fmla="*/ 197 h 271"/>
                <a:gd name="T2" fmla="*/ 41 w 2047"/>
                <a:gd name="T3" fmla="*/ 124 h 271"/>
                <a:gd name="T4" fmla="*/ 115 w 2047"/>
                <a:gd name="T5" fmla="*/ 132 h 271"/>
                <a:gd name="T6" fmla="*/ 123 w 2047"/>
                <a:gd name="T7" fmla="*/ 165 h 271"/>
                <a:gd name="T8" fmla="*/ 181 w 2047"/>
                <a:gd name="T9" fmla="*/ 148 h 271"/>
                <a:gd name="T10" fmla="*/ 238 w 2047"/>
                <a:gd name="T11" fmla="*/ 124 h 271"/>
                <a:gd name="T12" fmla="*/ 247 w 2047"/>
                <a:gd name="T13" fmla="*/ 189 h 271"/>
                <a:gd name="T14" fmla="*/ 304 w 2047"/>
                <a:gd name="T15" fmla="*/ 173 h 271"/>
                <a:gd name="T16" fmla="*/ 362 w 2047"/>
                <a:gd name="T17" fmla="*/ 82 h 271"/>
                <a:gd name="T18" fmla="*/ 386 w 2047"/>
                <a:gd name="T19" fmla="*/ 115 h 271"/>
                <a:gd name="T20" fmla="*/ 395 w 2047"/>
                <a:gd name="T21" fmla="*/ 247 h 271"/>
                <a:gd name="T22" fmla="*/ 460 w 2047"/>
                <a:gd name="T23" fmla="*/ 230 h 271"/>
                <a:gd name="T24" fmla="*/ 575 w 2047"/>
                <a:gd name="T25" fmla="*/ 140 h 271"/>
                <a:gd name="T26" fmla="*/ 625 w 2047"/>
                <a:gd name="T27" fmla="*/ 271 h 271"/>
                <a:gd name="T28" fmla="*/ 666 w 2047"/>
                <a:gd name="T29" fmla="*/ 255 h 271"/>
                <a:gd name="T30" fmla="*/ 674 w 2047"/>
                <a:gd name="T31" fmla="*/ 230 h 271"/>
                <a:gd name="T32" fmla="*/ 732 w 2047"/>
                <a:gd name="T33" fmla="*/ 156 h 271"/>
                <a:gd name="T34" fmla="*/ 806 w 2047"/>
                <a:gd name="T35" fmla="*/ 197 h 271"/>
                <a:gd name="T36" fmla="*/ 904 w 2047"/>
                <a:gd name="T37" fmla="*/ 148 h 271"/>
                <a:gd name="T38" fmla="*/ 970 w 2047"/>
                <a:gd name="T39" fmla="*/ 222 h 271"/>
                <a:gd name="T40" fmla="*/ 1052 w 2047"/>
                <a:gd name="T41" fmla="*/ 206 h 271"/>
                <a:gd name="T42" fmla="*/ 1077 w 2047"/>
                <a:gd name="T43" fmla="*/ 156 h 271"/>
                <a:gd name="T44" fmla="*/ 1110 w 2047"/>
                <a:gd name="T45" fmla="*/ 132 h 271"/>
                <a:gd name="T46" fmla="*/ 1175 w 2047"/>
                <a:gd name="T47" fmla="*/ 99 h 271"/>
                <a:gd name="T48" fmla="*/ 1258 w 2047"/>
                <a:gd name="T49" fmla="*/ 173 h 271"/>
                <a:gd name="T50" fmla="*/ 1307 w 2047"/>
                <a:gd name="T51" fmla="*/ 91 h 271"/>
                <a:gd name="T52" fmla="*/ 1381 w 2047"/>
                <a:gd name="T53" fmla="*/ 0 h 271"/>
                <a:gd name="T54" fmla="*/ 1488 w 2047"/>
                <a:gd name="T55" fmla="*/ 115 h 271"/>
                <a:gd name="T56" fmla="*/ 1562 w 2047"/>
                <a:gd name="T57" fmla="*/ 41 h 271"/>
                <a:gd name="T58" fmla="*/ 1611 w 2047"/>
                <a:gd name="T59" fmla="*/ 66 h 271"/>
                <a:gd name="T60" fmla="*/ 1669 w 2047"/>
                <a:gd name="T61" fmla="*/ 82 h 271"/>
                <a:gd name="T62" fmla="*/ 1767 w 2047"/>
                <a:gd name="T63" fmla="*/ 0 h 271"/>
                <a:gd name="T64" fmla="*/ 1866 w 2047"/>
                <a:gd name="T65" fmla="*/ 82 h 271"/>
                <a:gd name="T66" fmla="*/ 1948 w 2047"/>
                <a:gd name="T67" fmla="*/ 0 h 271"/>
                <a:gd name="T68" fmla="*/ 1989 w 2047"/>
                <a:gd name="T69" fmla="*/ 33 h 271"/>
                <a:gd name="T70" fmla="*/ 2030 w 2047"/>
                <a:gd name="T71" fmla="*/ 74 h 271"/>
                <a:gd name="T72" fmla="*/ 2038 w 2047"/>
                <a:gd name="T73" fmla="*/ 41 h 271"/>
                <a:gd name="T74" fmla="*/ 2047 w 2047"/>
                <a:gd name="T75" fmla="*/ 17 h 27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47"/>
                <a:gd name="T115" fmla="*/ 0 h 271"/>
                <a:gd name="T116" fmla="*/ 2047 w 2047"/>
                <a:gd name="T117" fmla="*/ 271 h 27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47" h="271">
                  <a:moveTo>
                    <a:pt x="0" y="197"/>
                  </a:moveTo>
                  <a:cubicBezTo>
                    <a:pt x="9" y="171"/>
                    <a:pt x="41" y="124"/>
                    <a:pt x="41" y="124"/>
                  </a:cubicBezTo>
                  <a:cubicBezTo>
                    <a:pt x="66" y="127"/>
                    <a:pt x="93" y="121"/>
                    <a:pt x="115" y="132"/>
                  </a:cubicBezTo>
                  <a:cubicBezTo>
                    <a:pt x="125" y="137"/>
                    <a:pt x="112" y="162"/>
                    <a:pt x="123" y="165"/>
                  </a:cubicBezTo>
                  <a:cubicBezTo>
                    <a:pt x="143" y="170"/>
                    <a:pt x="162" y="154"/>
                    <a:pt x="181" y="148"/>
                  </a:cubicBezTo>
                  <a:cubicBezTo>
                    <a:pt x="211" y="119"/>
                    <a:pt x="210" y="94"/>
                    <a:pt x="238" y="124"/>
                  </a:cubicBezTo>
                  <a:cubicBezTo>
                    <a:pt x="241" y="146"/>
                    <a:pt x="229" y="176"/>
                    <a:pt x="247" y="189"/>
                  </a:cubicBezTo>
                  <a:cubicBezTo>
                    <a:pt x="263" y="201"/>
                    <a:pt x="288" y="184"/>
                    <a:pt x="304" y="173"/>
                  </a:cubicBezTo>
                  <a:cubicBezTo>
                    <a:pt x="319" y="162"/>
                    <a:pt x="353" y="100"/>
                    <a:pt x="362" y="82"/>
                  </a:cubicBezTo>
                  <a:cubicBezTo>
                    <a:pt x="370" y="93"/>
                    <a:pt x="383" y="102"/>
                    <a:pt x="386" y="115"/>
                  </a:cubicBezTo>
                  <a:cubicBezTo>
                    <a:pt x="395" y="158"/>
                    <a:pt x="371" y="210"/>
                    <a:pt x="395" y="247"/>
                  </a:cubicBezTo>
                  <a:cubicBezTo>
                    <a:pt x="407" y="266"/>
                    <a:pt x="438" y="236"/>
                    <a:pt x="460" y="230"/>
                  </a:cubicBezTo>
                  <a:cubicBezTo>
                    <a:pt x="500" y="192"/>
                    <a:pt x="523" y="153"/>
                    <a:pt x="575" y="140"/>
                  </a:cubicBezTo>
                  <a:cubicBezTo>
                    <a:pt x="597" y="202"/>
                    <a:pt x="557" y="238"/>
                    <a:pt x="625" y="271"/>
                  </a:cubicBezTo>
                  <a:cubicBezTo>
                    <a:pt x="639" y="266"/>
                    <a:pt x="655" y="264"/>
                    <a:pt x="666" y="255"/>
                  </a:cubicBezTo>
                  <a:cubicBezTo>
                    <a:pt x="673" y="249"/>
                    <a:pt x="670" y="238"/>
                    <a:pt x="674" y="230"/>
                  </a:cubicBezTo>
                  <a:cubicBezTo>
                    <a:pt x="688" y="205"/>
                    <a:pt x="711" y="177"/>
                    <a:pt x="732" y="156"/>
                  </a:cubicBezTo>
                  <a:cubicBezTo>
                    <a:pt x="764" y="165"/>
                    <a:pt x="782" y="174"/>
                    <a:pt x="806" y="197"/>
                  </a:cubicBezTo>
                  <a:cubicBezTo>
                    <a:pt x="849" y="183"/>
                    <a:pt x="868" y="174"/>
                    <a:pt x="904" y="148"/>
                  </a:cubicBezTo>
                  <a:cubicBezTo>
                    <a:pt x="928" y="172"/>
                    <a:pt x="946" y="199"/>
                    <a:pt x="970" y="222"/>
                  </a:cubicBezTo>
                  <a:cubicBezTo>
                    <a:pt x="997" y="217"/>
                    <a:pt x="1026" y="217"/>
                    <a:pt x="1052" y="206"/>
                  </a:cubicBezTo>
                  <a:cubicBezTo>
                    <a:pt x="1076" y="196"/>
                    <a:pt x="1064" y="171"/>
                    <a:pt x="1077" y="156"/>
                  </a:cubicBezTo>
                  <a:cubicBezTo>
                    <a:pt x="1086" y="146"/>
                    <a:pt x="1100" y="141"/>
                    <a:pt x="1110" y="132"/>
                  </a:cubicBezTo>
                  <a:cubicBezTo>
                    <a:pt x="1129" y="116"/>
                    <a:pt x="1175" y="99"/>
                    <a:pt x="1175" y="99"/>
                  </a:cubicBezTo>
                  <a:cubicBezTo>
                    <a:pt x="1222" y="194"/>
                    <a:pt x="1186" y="187"/>
                    <a:pt x="1258" y="173"/>
                  </a:cubicBezTo>
                  <a:cubicBezTo>
                    <a:pt x="1281" y="138"/>
                    <a:pt x="1275" y="121"/>
                    <a:pt x="1307" y="91"/>
                  </a:cubicBezTo>
                  <a:cubicBezTo>
                    <a:pt x="1325" y="36"/>
                    <a:pt x="1331" y="26"/>
                    <a:pt x="1381" y="0"/>
                  </a:cubicBezTo>
                  <a:cubicBezTo>
                    <a:pt x="1417" y="36"/>
                    <a:pt x="1451" y="80"/>
                    <a:pt x="1488" y="115"/>
                  </a:cubicBezTo>
                  <a:cubicBezTo>
                    <a:pt x="1531" y="101"/>
                    <a:pt x="1532" y="71"/>
                    <a:pt x="1562" y="41"/>
                  </a:cubicBezTo>
                  <a:cubicBezTo>
                    <a:pt x="1578" y="49"/>
                    <a:pt x="1596" y="56"/>
                    <a:pt x="1611" y="66"/>
                  </a:cubicBezTo>
                  <a:cubicBezTo>
                    <a:pt x="1655" y="96"/>
                    <a:pt x="1614" y="97"/>
                    <a:pt x="1669" y="82"/>
                  </a:cubicBezTo>
                  <a:cubicBezTo>
                    <a:pt x="1693" y="58"/>
                    <a:pt x="1737" y="10"/>
                    <a:pt x="1767" y="0"/>
                  </a:cubicBezTo>
                  <a:cubicBezTo>
                    <a:pt x="1803" y="30"/>
                    <a:pt x="1825" y="62"/>
                    <a:pt x="1866" y="82"/>
                  </a:cubicBezTo>
                  <a:cubicBezTo>
                    <a:pt x="1901" y="57"/>
                    <a:pt x="1919" y="30"/>
                    <a:pt x="1948" y="0"/>
                  </a:cubicBezTo>
                  <a:cubicBezTo>
                    <a:pt x="1962" y="11"/>
                    <a:pt x="1978" y="20"/>
                    <a:pt x="1989" y="33"/>
                  </a:cubicBezTo>
                  <a:cubicBezTo>
                    <a:pt x="2030" y="81"/>
                    <a:pt x="1978" y="57"/>
                    <a:pt x="2030" y="74"/>
                  </a:cubicBezTo>
                  <a:cubicBezTo>
                    <a:pt x="2033" y="63"/>
                    <a:pt x="2035" y="52"/>
                    <a:pt x="2038" y="41"/>
                  </a:cubicBezTo>
                  <a:cubicBezTo>
                    <a:pt x="2040" y="33"/>
                    <a:pt x="2047" y="17"/>
                    <a:pt x="2047" y="17"/>
                  </a:cubicBezTo>
                </a:path>
              </a:pathLst>
            </a:custGeom>
            <a:noFill/>
            <a:ln w="7620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7" name="Freeform 15"/>
            <p:cNvSpPr>
              <a:spLocks/>
            </p:cNvSpPr>
            <p:nvPr/>
          </p:nvSpPr>
          <p:spPr bwMode="auto">
            <a:xfrm>
              <a:off x="624" y="1728"/>
              <a:ext cx="2304" cy="193"/>
            </a:xfrm>
            <a:custGeom>
              <a:avLst/>
              <a:gdLst>
                <a:gd name="T0" fmla="*/ 82 w 3624"/>
                <a:gd name="T1" fmla="*/ 70 h 193"/>
                <a:gd name="T2" fmla="*/ 205 w 3624"/>
                <a:gd name="T3" fmla="*/ 87 h 193"/>
                <a:gd name="T4" fmla="*/ 296 w 3624"/>
                <a:gd name="T5" fmla="*/ 29 h 193"/>
                <a:gd name="T6" fmla="*/ 362 w 3624"/>
                <a:gd name="T7" fmla="*/ 78 h 193"/>
                <a:gd name="T8" fmla="*/ 452 w 3624"/>
                <a:gd name="T9" fmla="*/ 95 h 193"/>
                <a:gd name="T10" fmla="*/ 649 w 3624"/>
                <a:gd name="T11" fmla="*/ 120 h 193"/>
                <a:gd name="T12" fmla="*/ 723 w 3624"/>
                <a:gd name="T13" fmla="*/ 29 h 193"/>
                <a:gd name="T14" fmla="*/ 896 w 3624"/>
                <a:gd name="T15" fmla="*/ 152 h 193"/>
                <a:gd name="T16" fmla="*/ 1027 w 3624"/>
                <a:gd name="T17" fmla="*/ 46 h 193"/>
                <a:gd name="T18" fmla="*/ 1109 w 3624"/>
                <a:gd name="T19" fmla="*/ 128 h 193"/>
                <a:gd name="T20" fmla="*/ 1175 w 3624"/>
                <a:gd name="T21" fmla="*/ 62 h 193"/>
                <a:gd name="T22" fmla="*/ 1290 w 3624"/>
                <a:gd name="T23" fmla="*/ 161 h 193"/>
                <a:gd name="T24" fmla="*/ 1356 w 3624"/>
                <a:gd name="T25" fmla="*/ 70 h 193"/>
                <a:gd name="T26" fmla="*/ 1455 w 3624"/>
                <a:gd name="T27" fmla="*/ 152 h 193"/>
                <a:gd name="T28" fmla="*/ 1529 w 3624"/>
                <a:gd name="T29" fmla="*/ 54 h 193"/>
                <a:gd name="T30" fmla="*/ 1586 w 3624"/>
                <a:gd name="T31" fmla="*/ 62 h 193"/>
                <a:gd name="T32" fmla="*/ 1685 w 3624"/>
                <a:gd name="T33" fmla="*/ 152 h 193"/>
                <a:gd name="T34" fmla="*/ 1816 w 3624"/>
                <a:gd name="T35" fmla="*/ 70 h 193"/>
                <a:gd name="T36" fmla="*/ 1997 w 3624"/>
                <a:gd name="T37" fmla="*/ 54 h 193"/>
                <a:gd name="T38" fmla="*/ 2129 w 3624"/>
                <a:gd name="T39" fmla="*/ 111 h 193"/>
                <a:gd name="T40" fmla="*/ 2252 w 3624"/>
                <a:gd name="T41" fmla="*/ 70 h 193"/>
                <a:gd name="T42" fmla="*/ 2301 w 3624"/>
                <a:gd name="T43" fmla="*/ 95 h 193"/>
                <a:gd name="T44" fmla="*/ 2408 w 3624"/>
                <a:gd name="T45" fmla="*/ 54 h 193"/>
                <a:gd name="T46" fmla="*/ 2457 w 3624"/>
                <a:gd name="T47" fmla="*/ 128 h 193"/>
                <a:gd name="T48" fmla="*/ 2507 w 3624"/>
                <a:gd name="T49" fmla="*/ 37 h 193"/>
                <a:gd name="T50" fmla="*/ 2663 w 3624"/>
                <a:gd name="T51" fmla="*/ 70 h 193"/>
                <a:gd name="T52" fmla="*/ 2737 w 3624"/>
                <a:gd name="T53" fmla="*/ 152 h 193"/>
                <a:gd name="T54" fmla="*/ 2811 w 3624"/>
                <a:gd name="T55" fmla="*/ 37 h 193"/>
                <a:gd name="T56" fmla="*/ 2901 w 3624"/>
                <a:gd name="T57" fmla="*/ 136 h 193"/>
                <a:gd name="T58" fmla="*/ 3008 w 3624"/>
                <a:gd name="T59" fmla="*/ 87 h 193"/>
                <a:gd name="T60" fmla="*/ 3131 w 3624"/>
                <a:gd name="T61" fmla="*/ 78 h 193"/>
                <a:gd name="T62" fmla="*/ 3296 w 3624"/>
                <a:gd name="T63" fmla="*/ 169 h 193"/>
                <a:gd name="T64" fmla="*/ 3370 w 3624"/>
                <a:gd name="T65" fmla="*/ 103 h 193"/>
                <a:gd name="T66" fmla="*/ 3419 w 3624"/>
                <a:gd name="T67" fmla="*/ 169 h 193"/>
                <a:gd name="T68" fmla="*/ 3460 w 3624"/>
                <a:gd name="T69" fmla="*/ 70 h 193"/>
                <a:gd name="T70" fmla="*/ 3608 w 3624"/>
                <a:gd name="T71" fmla="*/ 169 h 1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24"/>
                <a:gd name="T109" fmla="*/ 0 h 193"/>
                <a:gd name="T110" fmla="*/ 3624 w 3624"/>
                <a:gd name="T111" fmla="*/ 193 h 19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24" h="193">
                  <a:moveTo>
                    <a:pt x="0" y="37"/>
                  </a:moveTo>
                  <a:cubicBezTo>
                    <a:pt x="14" y="94"/>
                    <a:pt x="26" y="79"/>
                    <a:pt x="82" y="70"/>
                  </a:cubicBezTo>
                  <a:cubicBezTo>
                    <a:pt x="106" y="47"/>
                    <a:pt x="117" y="31"/>
                    <a:pt x="148" y="21"/>
                  </a:cubicBezTo>
                  <a:cubicBezTo>
                    <a:pt x="172" y="46"/>
                    <a:pt x="177" y="67"/>
                    <a:pt x="205" y="87"/>
                  </a:cubicBezTo>
                  <a:cubicBezTo>
                    <a:pt x="224" y="84"/>
                    <a:pt x="247" y="89"/>
                    <a:pt x="263" y="78"/>
                  </a:cubicBezTo>
                  <a:cubicBezTo>
                    <a:pt x="280" y="67"/>
                    <a:pt x="277" y="35"/>
                    <a:pt x="296" y="29"/>
                  </a:cubicBezTo>
                  <a:cubicBezTo>
                    <a:pt x="304" y="26"/>
                    <a:pt x="312" y="24"/>
                    <a:pt x="320" y="21"/>
                  </a:cubicBezTo>
                  <a:cubicBezTo>
                    <a:pt x="371" y="37"/>
                    <a:pt x="337" y="46"/>
                    <a:pt x="362" y="78"/>
                  </a:cubicBezTo>
                  <a:cubicBezTo>
                    <a:pt x="375" y="94"/>
                    <a:pt x="393" y="97"/>
                    <a:pt x="411" y="103"/>
                  </a:cubicBezTo>
                  <a:cubicBezTo>
                    <a:pt x="425" y="100"/>
                    <a:pt x="439" y="101"/>
                    <a:pt x="452" y="95"/>
                  </a:cubicBezTo>
                  <a:cubicBezTo>
                    <a:pt x="474" y="85"/>
                    <a:pt x="498" y="39"/>
                    <a:pt x="526" y="21"/>
                  </a:cubicBezTo>
                  <a:cubicBezTo>
                    <a:pt x="588" y="45"/>
                    <a:pt x="597" y="80"/>
                    <a:pt x="649" y="120"/>
                  </a:cubicBezTo>
                  <a:cubicBezTo>
                    <a:pt x="660" y="117"/>
                    <a:pt x="673" y="118"/>
                    <a:pt x="682" y="111"/>
                  </a:cubicBezTo>
                  <a:cubicBezTo>
                    <a:pt x="706" y="90"/>
                    <a:pt x="691" y="43"/>
                    <a:pt x="723" y="29"/>
                  </a:cubicBezTo>
                  <a:cubicBezTo>
                    <a:pt x="736" y="23"/>
                    <a:pt x="750" y="24"/>
                    <a:pt x="764" y="21"/>
                  </a:cubicBezTo>
                  <a:cubicBezTo>
                    <a:pt x="829" y="53"/>
                    <a:pt x="863" y="90"/>
                    <a:pt x="896" y="152"/>
                  </a:cubicBezTo>
                  <a:cubicBezTo>
                    <a:pt x="942" y="137"/>
                    <a:pt x="964" y="81"/>
                    <a:pt x="978" y="37"/>
                  </a:cubicBezTo>
                  <a:cubicBezTo>
                    <a:pt x="994" y="40"/>
                    <a:pt x="1012" y="39"/>
                    <a:pt x="1027" y="46"/>
                  </a:cubicBezTo>
                  <a:cubicBezTo>
                    <a:pt x="1036" y="50"/>
                    <a:pt x="1037" y="63"/>
                    <a:pt x="1044" y="70"/>
                  </a:cubicBezTo>
                  <a:cubicBezTo>
                    <a:pt x="1058" y="84"/>
                    <a:pt x="1101" y="120"/>
                    <a:pt x="1109" y="128"/>
                  </a:cubicBezTo>
                  <a:cubicBezTo>
                    <a:pt x="1140" y="118"/>
                    <a:pt x="1143" y="121"/>
                    <a:pt x="1167" y="87"/>
                  </a:cubicBezTo>
                  <a:cubicBezTo>
                    <a:pt x="1172" y="80"/>
                    <a:pt x="1169" y="68"/>
                    <a:pt x="1175" y="62"/>
                  </a:cubicBezTo>
                  <a:cubicBezTo>
                    <a:pt x="1181" y="56"/>
                    <a:pt x="1192" y="57"/>
                    <a:pt x="1200" y="54"/>
                  </a:cubicBezTo>
                  <a:cubicBezTo>
                    <a:pt x="1227" y="101"/>
                    <a:pt x="1242" y="136"/>
                    <a:pt x="1290" y="161"/>
                  </a:cubicBezTo>
                  <a:cubicBezTo>
                    <a:pt x="1335" y="145"/>
                    <a:pt x="1300" y="165"/>
                    <a:pt x="1323" y="120"/>
                  </a:cubicBezTo>
                  <a:cubicBezTo>
                    <a:pt x="1332" y="102"/>
                    <a:pt x="1356" y="70"/>
                    <a:pt x="1356" y="70"/>
                  </a:cubicBezTo>
                  <a:cubicBezTo>
                    <a:pt x="1404" y="85"/>
                    <a:pt x="1373" y="71"/>
                    <a:pt x="1430" y="128"/>
                  </a:cubicBezTo>
                  <a:cubicBezTo>
                    <a:pt x="1438" y="136"/>
                    <a:pt x="1455" y="152"/>
                    <a:pt x="1455" y="152"/>
                  </a:cubicBezTo>
                  <a:cubicBezTo>
                    <a:pt x="1466" y="147"/>
                    <a:pt x="1480" y="146"/>
                    <a:pt x="1487" y="136"/>
                  </a:cubicBezTo>
                  <a:cubicBezTo>
                    <a:pt x="1506" y="111"/>
                    <a:pt x="1529" y="54"/>
                    <a:pt x="1529" y="54"/>
                  </a:cubicBezTo>
                  <a:cubicBezTo>
                    <a:pt x="1534" y="33"/>
                    <a:pt x="1538" y="0"/>
                    <a:pt x="1553" y="4"/>
                  </a:cubicBezTo>
                  <a:cubicBezTo>
                    <a:pt x="1561" y="6"/>
                    <a:pt x="1585" y="60"/>
                    <a:pt x="1586" y="62"/>
                  </a:cubicBezTo>
                  <a:cubicBezTo>
                    <a:pt x="1619" y="109"/>
                    <a:pt x="1600" y="68"/>
                    <a:pt x="1635" y="103"/>
                  </a:cubicBezTo>
                  <a:cubicBezTo>
                    <a:pt x="1694" y="162"/>
                    <a:pt x="1629" y="116"/>
                    <a:pt x="1685" y="152"/>
                  </a:cubicBezTo>
                  <a:cubicBezTo>
                    <a:pt x="1729" y="123"/>
                    <a:pt x="1730" y="97"/>
                    <a:pt x="1767" y="62"/>
                  </a:cubicBezTo>
                  <a:cubicBezTo>
                    <a:pt x="1783" y="65"/>
                    <a:pt x="1801" y="63"/>
                    <a:pt x="1816" y="70"/>
                  </a:cubicBezTo>
                  <a:cubicBezTo>
                    <a:pt x="1852" y="86"/>
                    <a:pt x="1857" y="130"/>
                    <a:pt x="1898" y="144"/>
                  </a:cubicBezTo>
                  <a:cubicBezTo>
                    <a:pt x="1938" y="118"/>
                    <a:pt x="1958" y="79"/>
                    <a:pt x="1997" y="54"/>
                  </a:cubicBezTo>
                  <a:cubicBezTo>
                    <a:pt x="2035" y="73"/>
                    <a:pt x="2058" y="97"/>
                    <a:pt x="2087" y="128"/>
                  </a:cubicBezTo>
                  <a:cubicBezTo>
                    <a:pt x="2101" y="122"/>
                    <a:pt x="2118" y="121"/>
                    <a:pt x="2129" y="111"/>
                  </a:cubicBezTo>
                  <a:cubicBezTo>
                    <a:pt x="2189" y="57"/>
                    <a:pt x="2146" y="52"/>
                    <a:pt x="2219" y="29"/>
                  </a:cubicBezTo>
                  <a:cubicBezTo>
                    <a:pt x="2230" y="43"/>
                    <a:pt x="2241" y="56"/>
                    <a:pt x="2252" y="70"/>
                  </a:cubicBezTo>
                  <a:cubicBezTo>
                    <a:pt x="2260" y="81"/>
                    <a:pt x="2264" y="97"/>
                    <a:pt x="2276" y="103"/>
                  </a:cubicBezTo>
                  <a:cubicBezTo>
                    <a:pt x="2284" y="107"/>
                    <a:pt x="2293" y="98"/>
                    <a:pt x="2301" y="95"/>
                  </a:cubicBezTo>
                  <a:cubicBezTo>
                    <a:pt x="2319" y="68"/>
                    <a:pt x="2341" y="48"/>
                    <a:pt x="2359" y="21"/>
                  </a:cubicBezTo>
                  <a:cubicBezTo>
                    <a:pt x="2375" y="32"/>
                    <a:pt x="2395" y="39"/>
                    <a:pt x="2408" y="54"/>
                  </a:cubicBezTo>
                  <a:cubicBezTo>
                    <a:pt x="2423" y="70"/>
                    <a:pt x="2429" y="93"/>
                    <a:pt x="2441" y="111"/>
                  </a:cubicBezTo>
                  <a:cubicBezTo>
                    <a:pt x="2445" y="117"/>
                    <a:pt x="2452" y="122"/>
                    <a:pt x="2457" y="128"/>
                  </a:cubicBezTo>
                  <a:cubicBezTo>
                    <a:pt x="2472" y="113"/>
                    <a:pt x="2480" y="107"/>
                    <a:pt x="2490" y="87"/>
                  </a:cubicBezTo>
                  <a:cubicBezTo>
                    <a:pt x="2492" y="82"/>
                    <a:pt x="2503" y="42"/>
                    <a:pt x="2507" y="37"/>
                  </a:cubicBezTo>
                  <a:cubicBezTo>
                    <a:pt x="2518" y="23"/>
                    <a:pt x="2536" y="16"/>
                    <a:pt x="2548" y="4"/>
                  </a:cubicBezTo>
                  <a:cubicBezTo>
                    <a:pt x="2602" y="14"/>
                    <a:pt x="2624" y="32"/>
                    <a:pt x="2663" y="70"/>
                  </a:cubicBezTo>
                  <a:cubicBezTo>
                    <a:pt x="2666" y="77"/>
                    <a:pt x="2701" y="154"/>
                    <a:pt x="2712" y="161"/>
                  </a:cubicBezTo>
                  <a:cubicBezTo>
                    <a:pt x="2719" y="166"/>
                    <a:pt x="2729" y="155"/>
                    <a:pt x="2737" y="152"/>
                  </a:cubicBezTo>
                  <a:cubicBezTo>
                    <a:pt x="2747" y="137"/>
                    <a:pt x="2760" y="126"/>
                    <a:pt x="2770" y="111"/>
                  </a:cubicBezTo>
                  <a:cubicBezTo>
                    <a:pt x="2788" y="83"/>
                    <a:pt x="2788" y="60"/>
                    <a:pt x="2811" y="37"/>
                  </a:cubicBezTo>
                  <a:cubicBezTo>
                    <a:pt x="2854" y="63"/>
                    <a:pt x="2852" y="72"/>
                    <a:pt x="2885" y="103"/>
                  </a:cubicBezTo>
                  <a:cubicBezTo>
                    <a:pt x="2890" y="114"/>
                    <a:pt x="2892" y="127"/>
                    <a:pt x="2901" y="136"/>
                  </a:cubicBezTo>
                  <a:cubicBezTo>
                    <a:pt x="2947" y="182"/>
                    <a:pt x="2956" y="117"/>
                    <a:pt x="2983" y="95"/>
                  </a:cubicBezTo>
                  <a:cubicBezTo>
                    <a:pt x="2990" y="90"/>
                    <a:pt x="3000" y="90"/>
                    <a:pt x="3008" y="87"/>
                  </a:cubicBezTo>
                  <a:cubicBezTo>
                    <a:pt x="3016" y="95"/>
                    <a:pt x="3023" y="106"/>
                    <a:pt x="3033" y="111"/>
                  </a:cubicBezTo>
                  <a:cubicBezTo>
                    <a:pt x="3082" y="136"/>
                    <a:pt x="3090" y="93"/>
                    <a:pt x="3131" y="78"/>
                  </a:cubicBezTo>
                  <a:cubicBezTo>
                    <a:pt x="3202" y="109"/>
                    <a:pt x="3217" y="121"/>
                    <a:pt x="3263" y="185"/>
                  </a:cubicBezTo>
                  <a:cubicBezTo>
                    <a:pt x="3274" y="180"/>
                    <a:pt x="3287" y="178"/>
                    <a:pt x="3296" y="169"/>
                  </a:cubicBezTo>
                  <a:cubicBezTo>
                    <a:pt x="3302" y="163"/>
                    <a:pt x="3299" y="151"/>
                    <a:pt x="3304" y="144"/>
                  </a:cubicBezTo>
                  <a:cubicBezTo>
                    <a:pt x="3318" y="126"/>
                    <a:pt x="3349" y="110"/>
                    <a:pt x="3370" y="103"/>
                  </a:cubicBezTo>
                  <a:cubicBezTo>
                    <a:pt x="3384" y="117"/>
                    <a:pt x="3399" y="128"/>
                    <a:pt x="3411" y="144"/>
                  </a:cubicBezTo>
                  <a:cubicBezTo>
                    <a:pt x="3416" y="151"/>
                    <a:pt x="3411" y="173"/>
                    <a:pt x="3419" y="169"/>
                  </a:cubicBezTo>
                  <a:cubicBezTo>
                    <a:pt x="3429" y="164"/>
                    <a:pt x="3425" y="147"/>
                    <a:pt x="3427" y="136"/>
                  </a:cubicBezTo>
                  <a:cubicBezTo>
                    <a:pt x="3439" y="76"/>
                    <a:pt x="3420" y="97"/>
                    <a:pt x="3460" y="70"/>
                  </a:cubicBezTo>
                  <a:cubicBezTo>
                    <a:pt x="3558" y="170"/>
                    <a:pt x="3530" y="123"/>
                    <a:pt x="3567" y="193"/>
                  </a:cubicBezTo>
                  <a:cubicBezTo>
                    <a:pt x="3581" y="185"/>
                    <a:pt x="3596" y="179"/>
                    <a:pt x="3608" y="169"/>
                  </a:cubicBezTo>
                  <a:cubicBezTo>
                    <a:pt x="3616" y="163"/>
                    <a:pt x="3624" y="144"/>
                    <a:pt x="3624" y="144"/>
                  </a:cubicBezTo>
                </a:path>
              </a:pathLst>
            </a:custGeom>
            <a:noFill/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Freeform 12"/>
            <p:cNvSpPr>
              <a:spLocks/>
            </p:cNvSpPr>
            <p:nvPr/>
          </p:nvSpPr>
          <p:spPr bwMode="auto">
            <a:xfrm>
              <a:off x="1393" y="2015"/>
              <a:ext cx="1487" cy="242"/>
            </a:xfrm>
            <a:custGeom>
              <a:avLst/>
              <a:gdLst>
                <a:gd name="T0" fmla="*/ 0 w 2400"/>
                <a:gd name="T1" fmla="*/ 107 h 246"/>
                <a:gd name="T2" fmla="*/ 107 w 2400"/>
                <a:gd name="T3" fmla="*/ 0 h 246"/>
                <a:gd name="T4" fmla="*/ 132 w 2400"/>
                <a:gd name="T5" fmla="*/ 107 h 246"/>
                <a:gd name="T6" fmla="*/ 181 w 2400"/>
                <a:gd name="T7" fmla="*/ 99 h 246"/>
                <a:gd name="T8" fmla="*/ 189 w 2400"/>
                <a:gd name="T9" fmla="*/ 74 h 246"/>
                <a:gd name="T10" fmla="*/ 238 w 2400"/>
                <a:gd name="T11" fmla="*/ 16 h 246"/>
                <a:gd name="T12" fmla="*/ 304 w 2400"/>
                <a:gd name="T13" fmla="*/ 115 h 246"/>
                <a:gd name="T14" fmla="*/ 378 w 2400"/>
                <a:gd name="T15" fmla="*/ 41 h 246"/>
                <a:gd name="T16" fmla="*/ 403 w 2400"/>
                <a:gd name="T17" fmla="*/ 90 h 246"/>
                <a:gd name="T18" fmla="*/ 411 w 2400"/>
                <a:gd name="T19" fmla="*/ 131 h 246"/>
                <a:gd name="T20" fmla="*/ 460 w 2400"/>
                <a:gd name="T21" fmla="*/ 115 h 246"/>
                <a:gd name="T22" fmla="*/ 493 w 2400"/>
                <a:gd name="T23" fmla="*/ 66 h 246"/>
                <a:gd name="T24" fmla="*/ 534 w 2400"/>
                <a:gd name="T25" fmla="*/ 25 h 246"/>
                <a:gd name="T26" fmla="*/ 592 w 2400"/>
                <a:gd name="T27" fmla="*/ 123 h 246"/>
                <a:gd name="T28" fmla="*/ 682 w 2400"/>
                <a:gd name="T29" fmla="*/ 49 h 246"/>
                <a:gd name="T30" fmla="*/ 748 w 2400"/>
                <a:gd name="T31" fmla="*/ 172 h 246"/>
                <a:gd name="T32" fmla="*/ 830 w 2400"/>
                <a:gd name="T33" fmla="*/ 90 h 246"/>
                <a:gd name="T34" fmla="*/ 879 w 2400"/>
                <a:gd name="T35" fmla="*/ 33 h 246"/>
                <a:gd name="T36" fmla="*/ 921 w 2400"/>
                <a:gd name="T37" fmla="*/ 123 h 246"/>
                <a:gd name="T38" fmla="*/ 953 w 2400"/>
                <a:gd name="T39" fmla="*/ 131 h 246"/>
                <a:gd name="T40" fmla="*/ 1036 w 2400"/>
                <a:gd name="T41" fmla="*/ 49 h 246"/>
                <a:gd name="T42" fmla="*/ 1101 w 2400"/>
                <a:gd name="T43" fmla="*/ 189 h 246"/>
                <a:gd name="T44" fmla="*/ 1151 w 2400"/>
                <a:gd name="T45" fmla="*/ 115 h 246"/>
                <a:gd name="T46" fmla="*/ 1159 w 2400"/>
                <a:gd name="T47" fmla="*/ 74 h 246"/>
                <a:gd name="T48" fmla="*/ 1208 w 2400"/>
                <a:gd name="T49" fmla="*/ 74 h 246"/>
                <a:gd name="T50" fmla="*/ 1266 w 2400"/>
                <a:gd name="T51" fmla="*/ 156 h 246"/>
                <a:gd name="T52" fmla="*/ 1307 w 2400"/>
                <a:gd name="T53" fmla="*/ 131 h 246"/>
                <a:gd name="T54" fmla="*/ 1323 w 2400"/>
                <a:gd name="T55" fmla="*/ 99 h 246"/>
                <a:gd name="T56" fmla="*/ 1332 w 2400"/>
                <a:gd name="T57" fmla="*/ 74 h 246"/>
                <a:gd name="T58" fmla="*/ 1381 w 2400"/>
                <a:gd name="T59" fmla="*/ 123 h 246"/>
                <a:gd name="T60" fmla="*/ 1447 w 2400"/>
                <a:gd name="T61" fmla="*/ 205 h 246"/>
                <a:gd name="T62" fmla="*/ 1496 w 2400"/>
                <a:gd name="T63" fmla="*/ 99 h 246"/>
                <a:gd name="T64" fmla="*/ 1586 w 2400"/>
                <a:gd name="T65" fmla="*/ 246 h 246"/>
                <a:gd name="T66" fmla="*/ 1611 w 2400"/>
                <a:gd name="T67" fmla="*/ 205 h 246"/>
                <a:gd name="T68" fmla="*/ 1668 w 2400"/>
                <a:gd name="T69" fmla="*/ 123 h 246"/>
                <a:gd name="T70" fmla="*/ 1710 w 2400"/>
                <a:gd name="T71" fmla="*/ 131 h 246"/>
                <a:gd name="T72" fmla="*/ 1734 w 2400"/>
                <a:gd name="T73" fmla="*/ 148 h 246"/>
                <a:gd name="T74" fmla="*/ 1751 w 2400"/>
                <a:gd name="T75" fmla="*/ 123 h 246"/>
                <a:gd name="T76" fmla="*/ 1874 w 2400"/>
                <a:gd name="T77" fmla="*/ 222 h 246"/>
                <a:gd name="T78" fmla="*/ 1899 w 2400"/>
                <a:gd name="T79" fmla="*/ 214 h 246"/>
                <a:gd name="T80" fmla="*/ 1997 w 2400"/>
                <a:gd name="T81" fmla="*/ 156 h 246"/>
                <a:gd name="T82" fmla="*/ 2014 w 2400"/>
                <a:gd name="T83" fmla="*/ 172 h 246"/>
                <a:gd name="T84" fmla="*/ 2022 w 2400"/>
                <a:gd name="T85" fmla="*/ 205 h 246"/>
                <a:gd name="T86" fmla="*/ 2063 w 2400"/>
                <a:gd name="T87" fmla="*/ 197 h 246"/>
                <a:gd name="T88" fmla="*/ 2170 w 2400"/>
                <a:gd name="T89" fmla="*/ 148 h 246"/>
                <a:gd name="T90" fmla="*/ 2211 w 2400"/>
                <a:gd name="T91" fmla="*/ 189 h 246"/>
                <a:gd name="T92" fmla="*/ 2301 w 2400"/>
                <a:gd name="T93" fmla="*/ 115 h 246"/>
                <a:gd name="T94" fmla="*/ 2359 w 2400"/>
                <a:gd name="T95" fmla="*/ 197 h 246"/>
                <a:gd name="T96" fmla="*/ 2400 w 2400"/>
                <a:gd name="T97" fmla="*/ 238 h 2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0"/>
                <a:gd name="T148" fmla="*/ 0 h 246"/>
                <a:gd name="T149" fmla="*/ 2400 w 2400"/>
                <a:gd name="T150" fmla="*/ 246 h 2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0" h="246">
                  <a:moveTo>
                    <a:pt x="0" y="107"/>
                  </a:moveTo>
                  <a:cubicBezTo>
                    <a:pt x="27" y="54"/>
                    <a:pt x="48" y="14"/>
                    <a:pt x="107" y="0"/>
                  </a:cubicBezTo>
                  <a:cubicBezTo>
                    <a:pt x="118" y="36"/>
                    <a:pt x="119" y="72"/>
                    <a:pt x="132" y="107"/>
                  </a:cubicBezTo>
                  <a:cubicBezTo>
                    <a:pt x="148" y="104"/>
                    <a:pt x="167" y="107"/>
                    <a:pt x="181" y="99"/>
                  </a:cubicBezTo>
                  <a:cubicBezTo>
                    <a:pt x="189" y="95"/>
                    <a:pt x="185" y="82"/>
                    <a:pt x="189" y="74"/>
                  </a:cubicBezTo>
                  <a:cubicBezTo>
                    <a:pt x="201" y="55"/>
                    <a:pt x="222" y="33"/>
                    <a:pt x="238" y="16"/>
                  </a:cubicBezTo>
                  <a:cubicBezTo>
                    <a:pt x="266" y="44"/>
                    <a:pt x="282" y="81"/>
                    <a:pt x="304" y="115"/>
                  </a:cubicBezTo>
                  <a:cubicBezTo>
                    <a:pt x="335" y="86"/>
                    <a:pt x="335" y="55"/>
                    <a:pt x="378" y="41"/>
                  </a:cubicBezTo>
                  <a:cubicBezTo>
                    <a:pt x="386" y="57"/>
                    <a:pt x="397" y="73"/>
                    <a:pt x="403" y="90"/>
                  </a:cubicBezTo>
                  <a:cubicBezTo>
                    <a:pt x="408" y="103"/>
                    <a:pt x="398" y="125"/>
                    <a:pt x="411" y="131"/>
                  </a:cubicBezTo>
                  <a:cubicBezTo>
                    <a:pt x="427" y="138"/>
                    <a:pt x="444" y="120"/>
                    <a:pt x="460" y="115"/>
                  </a:cubicBezTo>
                  <a:cubicBezTo>
                    <a:pt x="512" y="66"/>
                    <a:pt x="432" y="145"/>
                    <a:pt x="493" y="66"/>
                  </a:cubicBezTo>
                  <a:cubicBezTo>
                    <a:pt x="505" y="51"/>
                    <a:pt x="534" y="25"/>
                    <a:pt x="534" y="25"/>
                  </a:cubicBezTo>
                  <a:cubicBezTo>
                    <a:pt x="567" y="57"/>
                    <a:pt x="567" y="87"/>
                    <a:pt x="592" y="123"/>
                  </a:cubicBezTo>
                  <a:cubicBezTo>
                    <a:pt x="656" y="108"/>
                    <a:pt x="642" y="91"/>
                    <a:pt x="682" y="49"/>
                  </a:cubicBezTo>
                  <a:cubicBezTo>
                    <a:pt x="719" y="86"/>
                    <a:pt x="731" y="122"/>
                    <a:pt x="748" y="172"/>
                  </a:cubicBezTo>
                  <a:cubicBezTo>
                    <a:pt x="783" y="150"/>
                    <a:pt x="806" y="123"/>
                    <a:pt x="830" y="90"/>
                  </a:cubicBezTo>
                  <a:cubicBezTo>
                    <a:pt x="840" y="59"/>
                    <a:pt x="852" y="51"/>
                    <a:pt x="879" y="33"/>
                  </a:cubicBezTo>
                  <a:cubicBezTo>
                    <a:pt x="881" y="37"/>
                    <a:pt x="916" y="119"/>
                    <a:pt x="921" y="123"/>
                  </a:cubicBezTo>
                  <a:cubicBezTo>
                    <a:pt x="930" y="130"/>
                    <a:pt x="942" y="128"/>
                    <a:pt x="953" y="131"/>
                  </a:cubicBezTo>
                  <a:cubicBezTo>
                    <a:pt x="1001" y="108"/>
                    <a:pt x="1003" y="82"/>
                    <a:pt x="1036" y="49"/>
                  </a:cubicBezTo>
                  <a:cubicBezTo>
                    <a:pt x="1072" y="94"/>
                    <a:pt x="1088" y="134"/>
                    <a:pt x="1101" y="189"/>
                  </a:cubicBezTo>
                  <a:cubicBezTo>
                    <a:pt x="1132" y="168"/>
                    <a:pt x="1133" y="149"/>
                    <a:pt x="1151" y="115"/>
                  </a:cubicBezTo>
                  <a:cubicBezTo>
                    <a:pt x="1154" y="101"/>
                    <a:pt x="1154" y="87"/>
                    <a:pt x="1159" y="74"/>
                  </a:cubicBezTo>
                  <a:cubicBezTo>
                    <a:pt x="1171" y="44"/>
                    <a:pt x="1188" y="59"/>
                    <a:pt x="1208" y="74"/>
                  </a:cubicBezTo>
                  <a:cubicBezTo>
                    <a:pt x="1236" y="95"/>
                    <a:pt x="1247" y="128"/>
                    <a:pt x="1266" y="156"/>
                  </a:cubicBezTo>
                  <a:cubicBezTo>
                    <a:pt x="1288" y="226"/>
                    <a:pt x="1300" y="150"/>
                    <a:pt x="1307" y="131"/>
                  </a:cubicBezTo>
                  <a:cubicBezTo>
                    <a:pt x="1311" y="120"/>
                    <a:pt x="1318" y="110"/>
                    <a:pt x="1323" y="99"/>
                  </a:cubicBezTo>
                  <a:cubicBezTo>
                    <a:pt x="1327" y="91"/>
                    <a:pt x="1329" y="82"/>
                    <a:pt x="1332" y="74"/>
                  </a:cubicBezTo>
                  <a:cubicBezTo>
                    <a:pt x="1348" y="90"/>
                    <a:pt x="1367" y="105"/>
                    <a:pt x="1381" y="123"/>
                  </a:cubicBezTo>
                  <a:cubicBezTo>
                    <a:pt x="1451" y="213"/>
                    <a:pt x="1391" y="169"/>
                    <a:pt x="1447" y="205"/>
                  </a:cubicBezTo>
                  <a:cubicBezTo>
                    <a:pt x="1472" y="170"/>
                    <a:pt x="1486" y="140"/>
                    <a:pt x="1496" y="99"/>
                  </a:cubicBezTo>
                  <a:cubicBezTo>
                    <a:pt x="1578" y="217"/>
                    <a:pt x="1554" y="165"/>
                    <a:pt x="1586" y="246"/>
                  </a:cubicBezTo>
                  <a:cubicBezTo>
                    <a:pt x="1594" y="232"/>
                    <a:pt x="1604" y="220"/>
                    <a:pt x="1611" y="205"/>
                  </a:cubicBezTo>
                  <a:cubicBezTo>
                    <a:pt x="1631" y="159"/>
                    <a:pt x="1611" y="142"/>
                    <a:pt x="1668" y="123"/>
                  </a:cubicBezTo>
                  <a:cubicBezTo>
                    <a:pt x="1682" y="126"/>
                    <a:pt x="1697" y="126"/>
                    <a:pt x="1710" y="131"/>
                  </a:cubicBezTo>
                  <a:cubicBezTo>
                    <a:pt x="1719" y="134"/>
                    <a:pt x="1724" y="150"/>
                    <a:pt x="1734" y="148"/>
                  </a:cubicBezTo>
                  <a:cubicBezTo>
                    <a:pt x="1744" y="146"/>
                    <a:pt x="1745" y="131"/>
                    <a:pt x="1751" y="123"/>
                  </a:cubicBezTo>
                  <a:cubicBezTo>
                    <a:pt x="1793" y="155"/>
                    <a:pt x="1827" y="198"/>
                    <a:pt x="1874" y="222"/>
                  </a:cubicBezTo>
                  <a:cubicBezTo>
                    <a:pt x="1882" y="226"/>
                    <a:pt x="1891" y="217"/>
                    <a:pt x="1899" y="214"/>
                  </a:cubicBezTo>
                  <a:cubicBezTo>
                    <a:pt x="1980" y="159"/>
                    <a:pt x="1945" y="173"/>
                    <a:pt x="1997" y="156"/>
                  </a:cubicBezTo>
                  <a:cubicBezTo>
                    <a:pt x="2003" y="161"/>
                    <a:pt x="2010" y="165"/>
                    <a:pt x="2014" y="172"/>
                  </a:cubicBezTo>
                  <a:cubicBezTo>
                    <a:pt x="2019" y="182"/>
                    <a:pt x="2012" y="200"/>
                    <a:pt x="2022" y="205"/>
                  </a:cubicBezTo>
                  <a:cubicBezTo>
                    <a:pt x="2034" y="211"/>
                    <a:pt x="2049" y="200"/>
                    <a:pt x="2063" y="197"/>
                  </a:cubicBezTo>
                  <a:cubicBezTo>
                    <a:pt x="2099" y="179"/>
                    <a:pt x="2136" y="170"/>
                    <a:pt x="2170" y="148"/>
                  </a:cubicBezTo>
                  <a:cubicBezTo>
                    <a:pt x="2177" y="176"/>
                    <a:pt x="2171" y="194"/>
                    <a:pt x="2211" y="189"/>
                  </a:cubicBezTo>
                  <a:cubicBezTo>
                    <a:pt x="2249" y="184"/>
                    <a:pt x="2301" y="115"/>
                    <a:pt x="2301" y="115"/>
                  </a:cubicBezTo>
                  <a:cubicBezTo>
                    <a:pt x="2390" y="186"/>
                    <a:pt x="2302" y="104"/>
                    <a:pt x="2359" y="197"/>
                  </a:cubicBezTo>
                  <a:cubicBezTo>
                    <a:pt x="2359" y="197"/>
                    <a:pt x="2390" y="228"/>
                    <a:pt x="2400" y="238"/>
                  </a:cubicBezTo>
                </a:path>
              </a:pathLst>
            </a:custGeom>
            <a:noFill/>
            <a:ln w="76200" cap="flat" cmpd="sng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6" name="Freeform 8"/>
          <p:cNvSpPr>
            <a:spLocks/>
          </p:cNvSpPr>
          <p:nvPr/>
        </p:nvSpPr>
        <p:spPr bwMode="auto">
          <a:xfrm rot="20246299">
            <a:off x="800507" y="1165157"/>
            <a:ext cx="552881" cy="1777527"/>
          </a:xfrm>
          <a:custGeom>
            <a:avLst/>
            <a:gdLst>
              <a:gd name="T0" fmla="*/ 104 w 296"/>
              <a:gd name="T1" fmla="*/ 0 h 1056"/>
              <a:gd name="T2" fmla="*/ 8 w 296"/>
              <a:gd name="T3" fmla="*/ 432 h 1056"/>
              <a:gd name="T4" fmla="*/ 56 w 296"/>
              <a:gd name="T5" fmla="*/ 816 h 1056"/>
              <a:gd name="T6" fmla="*/ 296 w 296"/>
              <a:gd name="T7" fmla="*/ 1056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296"/>
              <a:gd name="T13" fmla="*/ 0 h 1056"/>
              <a:gd name="T14" fmla="*/ 296 w 296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" h="1056">
                <a:moveTo>
                  <a:pt x="104" y="0"/>
                </a:moveTo>
                <a:cubicBezTo>
                  <a:pt x="60" y="148"/>
                  <a:pt x="16" y="296"/>
                  <a:pt x="8" y="432"/>
                </a:cubicBezTo>
                <a:cubicBezTo>
                  <a:pt x="0" y="568"/>
                  <a:pt x="8" y="712"/>
                  <a:pt x="56" y="816"/>
                </a:cubicBezTo>
                <a:cubicBezTo>
                  <a:pt x="104" y="920"/>
                  <a:pt x="200" y="988"/>
                  <a:pt x="296" y="1056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17679" y="2082801"/>
            <a:ext cx="2361356" cy="1468438"/>
            <a:chOff x="529" y="1583"/>
            <a:chExt cx="1440" cy="720"/>
          </a:xfrm>
        </p:grpSpPr>
        <p:sp>
          <p:nvSpPr>
            <p:cNvPr id="2094" name="AutoShape 4"/>
            <p:cNvSpPr>
              <a:spLocks noChangeArrowheads="1"/>
            </p:cNvSpPr>
            <p:nvPr/>
          </p:nvSpPr>
          <p:spPr bwMode="auto">
            <a:xfrm>
              <a:off x="529" y="1583"/>
              <a:ext cx="1440" cy="720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bg1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95" name="Text Box 5"/>
            <p:cNvSpPr txBox="1">
              <a:spLocks noChangeArrowheads="1"/>
            </p:cNvSpPr>
            <p:nvPr/>
          </p:nvSpPr>
          <p:spPr bwMode="auto">
            <a:xfrm>
              <a:off x="774" y="1682"/>
              <a:ext cx="814" cy="477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b="1" dirty="0">
                  <a:latin typeface="Arial" charset="0"/>
                </a:rPr>
                <a:t>OT Period</a:t>
              </a:r>
            </a:p>
            <a:p>
              <a:pPr algn="ctr"/>
              <a:r>
                <a:rPr lang="en-US" b="1" dirty="0">
                  <a:latin typeface="Arial" charset="0"/>
                </a:rPr>
                <a:t>Scribes</a:t>
              </a:r>
            </a:p>
          </p:txBody>
        </p:sp>
      </p:grpSp>
      <p:sp>
        <p:nvSpPr>
          <p:cNvPr id="2055" name="Oval 10"/>
          <p:cNvSpPr>
            <a:spLocks noChangeArrowheads="1"/>
          </p:cNvSpPr>
          <p:nvPr/>
        </p:nvSpPr>
        <p:spPr bwMode="auto">
          <a:xfrm>
            <a:off x="1357311" y="3381796"/>
            <a:ext cx="1002720" cy="556792"/>
          </a:xfrm>
          <a:prstGeom prst="ellipse">
            <a:avLst/>
          </a:prstGeom>
          <a:solidFill>
            <a:srgbClr val="44546A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" name="Line 16"/>
          <p:cNvSpPr>
            <a:spLocks noChangeShapeType="1"/>
          </p:cNvSpPr>
          <p:nvPr/>
        </p:nvSpPr>
        <p:spPr bwMode="auto">
          <a:xfrm>
            <a:off x="4527550" y="765721"/>
            <a:ext cx="0" cy="548268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3733800" y="874362"/>
            <a:ext cx="79375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FF00"/>
                </a:solidFill>
                <a:latin typeface="Arial" charset="0"/>
              </a:rPr>
              <a:t>B.C.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572000" y="874362"/>
            <a:ext cx="79375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FF00"/>
                </a:solidFill>
                <a:latin typeface="Arial" charset="0"/>
              </a:rPr>
              <a:t>A.D.</a:t>
            </a:r>
          </a:p>
        </p:txBody>
      </p:sp>
      <p:sp>
        <p:nvSpPr>
          <p:cNvPr id="2089" name="Line 19"/>
          <p:cNvSpPr>
            <a:spLocks noChangeShapeType="1"/>
          </p:cNvSpPr>
          <p:nvPr/>
        </p:nvSpPr>
        <p:spPr bwMode="auto">
          <a:xfrm>
            <a:off x="5543551" y="1295400"/>
            <a:ext cx="20299" cy="49530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7" name="Line 23"/>
          <p:cNvSpPr>
            <a:spLocks noChangeShapeType="1"/>
          </p:cNvSpPr>
          <p:nvPr/>
        </p:nvSpPr>
        <p:spPr bwMode="auto">
          <a:xfrm>
            <a:off x="6165850" y="1291704"/>
            <a:ext cx="0" cy="4956696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AutoShape 42"/>
          <p:cNvSpPr>
            <a:spLocks noChangeArrowheads="1"/>
          </p:cNvSpPr>
          <p:nvPr/>
        </p:nvSpPr>
        <p:spPr bwMode="auto">
          <a:xfrm>
            <a:off x="169704" y="291320"/>
            <a:ext cx="1371600" cy="990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Original</a:t>
            </a:r>
          </a:p>
          <a:p>
            <a:pPr algn="ctr"/>
            <a:r>
              <a:rPr lang="en-US" sz="2000" b="1" dirty="0">
                <a:latin typeface="Arial" charset="0"/>
              </a:rPr>
              <a:t>Text</a:t>
            </a:r>
            <a:endParaRPr lang="en-US" b="1" dirty="0">
              <a:latin typeface="Arial" charset="0"/>
            </a:endParaRPr>
          </a:p>
          <a:p>
            <a:pPr algn="ctr"/>
            <a:r>
              <a:rPr lang="en-US" sz="2000" b="1" dirty="0">
                <a:latin typeface="Arial" charset="0"/>
              </a:rPr>
              <a:t>(now lost)</a:t>
            </a:r>
            <a:endParaRPr lang="en-US" b="1" dirty="0">
              <a:latin typeface="Arial" charset="0"/>
            </a:endParaRP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9336090" y="765570"/>
            <a:ext cx="1223963" cy="5584870"/>
            <a:chOff x="2579" y="447"/>
            <a:chExt cx="771" cy="3239"/>
          </a:xfrm>
        </p:grpSpPr>
        <p:sp>
          <p:nvSpPr>
            <p:cNvPr id="2085" name="Line 34"/>
            <p:cNvSpPr>
              <a:spLocks noChangeShapeType="1"/>
            </p:cNvSpPr>
            <p:nvPr/>
          </p:nvSpPr>
          <p:spPr bwMode="auto">
            <a:xfrm>
              <a:off x="2976" y="447"/>
              <a:ext cx="0" cy="2961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2579" y="3418"/>
              <a:ext cx="771" cy="268"/>
            </a:xfrm>
            <a:prstGeom prst="rect">
              <a:avLst/>
            </a:prstGeom>
            <a:noFill/>
            <a:ln w="76200">
              <a:solidFill>
                <a:srgbClr val="33CC33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600" b="1">
                  <a:solidFill>
                    <a:srgbClr val="00FF00"/>
                  </a:solidFill>
                  <a:latin typeface="Arial" charset="0"/>
                </a:rPr>
                <a:t>AD </a:t>
              </a:r>
              <a:r>
                <a:rPr lang="en-US" b="1">
                  <a:solidFill>
                    <a:srgbClr val="00FF00"/>
                  </a:solidFill>
                  <a:latin typeface="Arial" charset="0"/>
                </a:rPr>
                <a:t>1000</a:t>
              </a:r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9525000" y="2514600"/>
            <a:ext cx="1371600" cy="2120900"/>
            <a:chOff x="4368" y="1584"/>
            <a:chExt cx="864" cy="1336"/>
          </a:xfrm>
        </p:grpSpPr>
        <p:sp>
          <p:nvSpPr>
            <p:cNvPr id="2083" name="Freeform 32"/>
            <p:cNvSpPr>
              <a:spLocks/>
            </p:cNvSpPr>
            <p:nvPr/>
          </p:nvSpPr>
          <p:spPr bwMode="auto">
            <a:xfrm>
              <a:off x="4416" y="1584"/>
              <a:ext cx="528" cy="852"/>
            </a:xfrm>
            <a:custGeom>
              <a:avLst/>
              <a:gdLst>
                <a:gd name="T0" fmla="*/ 0 w 528"/>
                <a:gd name="T1" fmla="*/ 88 h 904"/>
                <a:gd name="T2" fmla="*/ 384 w 528"/>
                <a:gd name="T3" fmla="*/ 136 h 904"/>
                <a:gd name="T4" fmla="*/ 528 w 528"/>
                <a:gd name="T5" fmla="*/ 904 h 904"/>
                <a:gd name="T6" fmla="*/ 0 60000 65536"/>
                <a:gd name="T7" fmla="*/ 0 60000 65536"/>
                <a:gd name="T8" fmla="*/ 0 60000 65536"/>
                <a:gd name="T9" fmla="*/ 0 w 528"/>
                <a:gd name="T10" fmla="*/ 0 h 904"/>
                <a:gd name="T11" fmla="*/ 528 w 528"/>
                <a:gd name="T12" fmla="*/ 904 h 9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904">
                  <a:moveTo>
                    <a:pt x="0" y="88"/>
                  </a:moveTo>
                  <a:cubicBezTo>
                    <a:pt x="148" y="44"/>
                    <a:pt x="296" y="0"/>
                    <a:pt x="384" y="136"/>
                  </a:cubicBezTo>
                  <a:cubicBezTo>
                    <a:pt x="472" y="272"/>
                    <a:pt x="504" y="776"/>
                    <a:pt x="528" y="904"/>
                  </a:cubicBezTo>
                </a:path>
              </a:pathLst>
            </a:custGeom>
            <a:noFill/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4" name="AutoShape 36"/>
            <p:cNvSpPr>
              <a:spLocks noChangeArrowheads="1"/>
            </p:cNvSpPr>
            <p:nvPr/>
          </p:nvSpPr>
          <p:spPr bwMode="auto">
            <a:xfrm>
              <a:off x="4368" y="2481"/>
              <a:ext cx="864" cy="439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Masoretic</a:t>
              </a:r>
            </a:p>
            <a:p>
              <a:pPr algn="ctr"/>
              <a:r>
                <a:rPr lang="en-US" sz="2000" b="1">
                  <a:latin typeface="Arial" charset="0"/>
                </a:rPr>
                <a:t>Text (MT)</a:t>
              </a:r>
              <a:endParaRPr lang="en-US" b="1">
                <a:latin typeface="Arial" charset="0"/>
              </a:endParaRPr>
            </a:p>
          </p:txBody>
        </p:sp>
      </p:grpSp>
      <p:sp>
        <p:nvSpPr>
          <p:cNvPr id="2063" name="AutoShape 43"/>
          <p:cNvSpPr>
            <a:spLocks noChangeArrowheads="1"/>
          </p:cNvSpPr>
          <p:nvPr/>
        </p:nvSpPr>
        <p:spPr bwMode="auto">
          <a:xfrm>
            <a:off x="10058400" y="4953001"/>
            <a:ext cx="1524000" cy="6969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modern OT</a:t>
            </a:r>
          </a:p>
          <a:p>
            <a:pPr algn="ctr"/>
            <a:r>
              <a:rPr lang="en-US" sz="2000" b="1" dirty="0">
                <a:latin typeface="Arial" charset="0"/>
              </a:rPr>
              <a:t>translations</a:t>
            </a:r>
            <a:endParaRPr lang="en-US" b="1" dirty="0">
              <a:latin typeface="Arial" charset="0"/>
            </a:endParaRPr>
          </a:p>
        </p:txBody>
      </p:sp>
      <p:sp>
        <p:nvSpPr>
          <p:cNvPr id="48" name="AutoShape 24">
            <a:extLst>
              <a:ext uri="{FF2B5EF4-FFF2-40B4-BE49-F238E27FC236}">
                <a16:creationId xmlns:a16="http://schemas.microsoft.com/office/drawing/2014/main" id="{5C0DEB2E-AE34-4E8F-84D1-E92B84E1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999" y="2514600"/>
            <a:ext cx="3096481" cy="838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u="sng" dirty="0">
                <a:latin typeface="DS Sholom" panose="04060605020000020004" pitchFamily="82" charset="0"/>
              </a:rPr>
              <a:t>MASORETES</a:t>
            </a:r>
            <a:endParaRPr lang="en-US" sz="2800" b="1" dirty="0">
              <a:latin typeface="DS Sholom" panose="04060605020000020004" pitchFamily="82" charset="0"/>
            </a:endParaRPr>
          </a:p>
        </p:txBody>
      </p:sp>
      <p:sp>
        <p:nvSpPr>
          <p:cNvPr id="2076" name="AutoShape 28"/>
          <p:cNvSpPr>
            <a:spLocks noChangeArrowheads="1"/>
          </p:cNvSpPr>
          <p:nvPr/>
        </p:nvSpPr>
        <p:spPr bwMode="auto">
          <a:xfrm>
            <a:off x="6476999" y="929234"/>
            <a:ext cx="3108327" cy="288076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2800" b="1" u="sng" dirty="0">
                <a:latin typeface="DS Sholom" panose="04060605020000020004" pitchFamily="82" charset="0"/>
              </a:rPr>
              <a:t>MASORETES</a:t>
            </a:r>
          </a:p>
          <a:p>
            <a:r>
              <a:rPr lang="en-US" b="1" dirty="0">
                <a:latin typeface="Arial" charset="0"/>
              </a:rPr>
              <a:t>(Jewish scribes</a:t>
            </a:r>
            <a:endParaRPr lang="en-US" sz="1800" b="1" dirty="0">
              <a:latin typeface="Arial" charset="0"/>
            </a:endParaRPr>
          </a:p>
          <a:p>
            <a:r>
              <a:rPr lang="en-US" sz="1800" b="1" dirty="0">
                <a:latin typeface="Arial" charset="0"/>
              </a:rPr>
              <a:t>       2</a:t>
            </a:r>
            <a:r>
              <a:rPr lang="en-US" sz="1800" b="1" baseline="30000" dirty="0">
                <a:latin typeface="Arial" charset="0"/>
              </a:rPr>
              <a:t>nd</a:t>
            </a:r>
            <a:r>
              <a:rPr lang="en-US" sz="1800" b="1" dirty="0">
                <a:latin typeface="Arial" charset="0"/>
              </a:rPr>
              <a:t>-10</a:t>
            </a:r>
            <a:r>
              <a:rPr lang="en-US" sz="1800" b="1" baseline="30000" dirty="0">
                <a:latin typeface="Arial" charset="0"/>
              </a:rPr>
              <a:t>th</a:t>
            </a:r>
            <a:r>
              <a:rPr lang="en-US" sz="1800" b="1" dirty="0">
                <a:latin typeface="Arial" charset="0"/>
              </a:rPr>
              <a:t> cent. AD</a:t>
            </a:r>
            <a:r>
              <a:rPr lang="en-US" b="1" dirty="0">
                <a:latin typeface="Arial" charset="0"/>
              </a:rPr>
              <a:t>)</a:t>
            </a:r>
            <a:endParaRPr lang="en-US" sz="2800" b="1" dirty="0">
              <a:latin typeface="Arial" charset="0"/>
            </a:endParaRPr>
          </a:p>
          <a:p>
            <a:r>
              <a:rPr lang="en-US" b="1" dirty="0">
                <a:latin typeface="Arial" charset="0"/>
              </a:rPr>
              <a:t>1.</a:t>
            </a:r>
            <a:r>
              <a:rPr lang="en-US" sz="2800" b="1" dirty="0">
                <a:latin typeface="Arial" charset="0"/>
              </a:rPr>
              <a:t> preserved</a:t>
            </a:r>
          </a:p>
          <a:p>
            <a:r>
              <a:rPr lang="en-US" b="1" dirty="0">
                <a:latin typeface="Arial" charset="0"/>
              </a:rPr>
              <a:t>2.</a:t>
            </a:r>
            <a:r>
              <a:rPr lang="en-US" sz="2800" b="1" dirty="0">
                <a:latin typeface="Arial" charset="0"/>
              </a:rPr>
              <a:t> standardized</a:t>
            </a:r>
          </a:p>
          <a:p>
            <a:r>
              <a:rPr lang="en-US" b="1" dirty="0">
                <a:latin typeface="Arial" charset="0"/>
              </a:rPr>
              <a:t>3.</a:t>
            </a:r>
            <a:r>
              <a:rPr lang="en-US" sz="2800" b="1" dirty="0">
                <a:latin typeface="Arial" charset="0"/>
              </a:rPr>
              <a:t> vocalized</a:t>
            </a:r>
          </a:p>
        </p:txBody>
      </p:sp>
      <p:sp>
        <p:nvSpPr>
          <p:cNvPr id="52" name="Rectangle 19">
            <a:extLst>
              <a:ext uri="{FF2B5EF4-FFF2-40B4-BE49-F238E27FC236}">
                <a16:creationId xmlns:a16="http://schemas.microsoft.com/office/drawing/2014/main" id="{13D8DCFE-53AA-4E99-9A9C-061480643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876300"/>
            <a:ext cx="6096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FF00"/>
                </a:solidFill>
                <a:latin typeface="Arial" charset="0"/>
              </a:rPr>
              <a:t>70</a:t>
            </a:r>
            <a:endParaRPr lang="en-US" sz="1200" b="1" dirty="0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53" name="Rectangle 22">
            <a:extLst>
              <a:ext uri="{FF2B5EF4-FFF2-40B4-BE49-F238E27FC236}">
                <a16:creationId xmlns:a16="http://schemas.microsoft.com/office/drawing/2014/main" id="{8673796C-1C1A-4E74-92E4-2931F17C0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9" y="885826"/>
            <a:ext cx="693737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FF00"/>
                </a:solidFill>
                <a:latin typeface="Arial" charset="0"/>
              </a:rPr>
              <a:t>100</a:t>
            </a:r>
          </a:p>
        </p:txBody>
      </p:sp>
      <p:sp>
        <p:nvSpPr>
          <p:cNvPr id="54" name="Text Box 52">
            <a:extLst>
              <a:ext uri="{FF2B5EF4-FFF2-40B4-BE49-F238E27FC236}">
                <a16:creationId xmlns:a16="http://schemas.microsoft.com/office/drawing/2014/main" id="{1DFB7877-BEFB-4DB7-9553-E4D4FC892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986088"/>
            <a:ext cx="1219200" cy="3667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Babylon</a:t>
            </a:r>
          </a:p>
        </p:txBody>
      </p:sp>
      <p:sp>
        <p:nvSpPr>
          <p:cNvPr id="55" name="Text Box 53">
            <a:extLst>
              <a:ext uri="{FF2B5EF4-FFF2-40B4-BE49-F238E27FC236}">
                <a16:creationId xmlns:a16="http://schemas.microsoft.com/office/drawing/2014/main" id="{FD1CC439-6EA3-4A08-B54D-CF6315EC47C8}"/>
              </a:ext>
            </a:extLst>
          </p:cNvPr>
          <p:cNvSpPr txBox="1">
            <a:spLocks noChangeArrowheads="1"/>
          </p:cNvSpPr>
          <p:nvPr/>
        </p:nvSpPr>
        <p:spPr bwMode="auto">
          <a:xfrm rot="412904">
            <a:off x="4572000" y="3505201"/>
            <a:ext cx="838200" cy="3667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C000"/>
                </a:solidFill>
                <a:latin typeface="Arial" charset="0"/>
              </a:rPr>
              <a:t>Egypt</a:t>
            </a:r>
          </a:p>
        </p:txBody>
      </p:sp>
      <p:sp>
        <p:nvSpPr>
          <p:cNvPr id="56" name="Text Box 54">
            <a:extLst>
              <a:ext uri="{FF2B5EF4-FFF2-40B4-BE49-F238E27FC236}">
                <a16:creationId xmlns:a16="http://schemas.microsoft.com/office/drawing/2014/main" id="{565FF82B-6FA8-4698-B7D0-279E9D773841}"/>
              </a:ext>
            </a:extLst>
          </p:cNvPr>
          <p:cNvSpPr txBox="1">
            <a:spLocks noChangeArrowheads="1"/>
          </p:cNvSpPr>
          <p:nvPr/>
        </p:nvSpPr>
        <p:spPr bwMode="auto">
          <a:xfrm rot="-416020">
            <a:off x="4495800" y="1995488"/>
            <a:ext cx="1219200" cy="3667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Palestine</a:t>
            </a:r>
          </a:p>
        </p:txBody>
      </p:sp>
      <p:grpSp>
        <p:nvGrpSpPr>
          <p:cNvPr id="57" name="Group 63">
            <a:extLst>
              <a:ext uri="{FF2B5EF4-FFF2-40B4-BE49-F238E27FC236}">
                <a16:creationId xmlns:a16="http://schemas.microsoft.com/office/drawing/2014/main" id="{0C6141D5-A62B-4402-9517-97447797C313}"/>
              </a:ext>
            </a:extLst>
          </p:cNvPr>
          <p:cNvGrpSpPr>
            <a:grpSpLocks/>
          </p:cNvGrpSpPr>
          <p:nvPr/>
        </p:nvGrpSpPr>
        <p:grpSpPr bwMode="auto">
          <a:xfrm>
            <a:off x="3871913" y="3429000"/>
            <a:ext cx="2286000" cy="2667000"/>
            <a:chOff x="1488" y="2160"/>
            <a:chExt cx="1440" cy="1680"/>
          </a:xfrm>
        </p:grpSpPr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ECCC3976-D45C-44B4-A45A-D13A3A8DF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2160"/>
              <a:ext cx="128" cy="1056"/>
            </a:xfrm>
            <a:custGeom>
              <a:avLst/>
              <a:gdLst>
                <a:gd name="T0" fmla="*/ 104 w 296"/>
                <a:gd name="T1" fmla="*/ 0 h 1056"/>
                <a:gd name="T2" fmla="*/ 8 w 296"/>
                <a:gd name="T3" fmla="*/ 432 h 1056"/>
                <a:gd name="T4" fmla="*/ 56 w 296"/>
                <a:gd name="T5" fmla="*/ 816 h 1056"/>
                <a:gd name="T6" fmla="*/ 296 w 296"/>
                <a:gd name="T7" fmla="*/ 1056 h 10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6"/>
                <a:gd name="T13" fmla="*/ 0 h 1056"/>
                <a:gd name="T14" fmla="*/ 296 w 296"/>
                <a:gd name="T15" fmla="*/ 1056 h 10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6" h="1056">
                  <a:moveTo>
                    <a:pt x="104" y="0"/>
                  </a:moveTo>
                  <a:cubicBezTo>
                    <a:pt x="60" y="148"/>
                    <a:pt x="16" y="296"/>
                    <a:pt x="8" y="432"/>
                  </a:cubicBezTo>
                  <a:cubicBezTo>
                    <a:pt x="0" y="568"/>
                    <a:pt x="8" y="712"/>
                    <a:pt x="56" y="816"/>
                  </a:cubicBezTo>
                  <a:cubicBezTo>
                    <a:pt x="104" y="920"/>
                    <a:pt x="200" y="988"/>
                    <a:pt x="296" y="1056"/>
                  </a:cubicBezTo>
                </a:path>
              </a:pathLst>
            </a:custGeom>
            <a:noFill/>
            <a:ln w="76200" cap="flat" cmpd="sng">
              <a:solidFill>
                <a:srgbClr val="FFC000"/>
              </a:solidFill>
              <a:prstDash val="solid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AutoShape 56">
              <a:extLst>
                <a:ext uri="{FF2B5EF4-FFF2-40B4-BE49-F238E27FC236}">
                  <a16:creationId xmlns:a16="http://schemas.microsoft.com/office/drawing/2014/main" id="{480F6465-6871-45D4-96B6-B33F9C2FC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216"/>
              <a:ext cx="1392" cy="6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76200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b="1" dirty="0">
                  <a:latin typeface="Arial" charset="0"/>
                </a:rPr>
                <a:t>Greek translation</a:t>
              </a:r>
            </a:p>
            <a:p>
              <a:pPr algn="ctr"/>
              <a:r>
                <a:rPr lang="en-US" sz="1400" b="1" dirty="0">
                  <a:latin typeface="Arial" charset="0"/>
                </a:rPr>
                <a:t>=</a:t>
              </a:r>
              <a:r>
                <a:rPr lang="en-US" sz="2000" b="1" dirty="0">
                  <a:latin typeface="Arial" charset="0"/>
                </a:rPr>
                <a:t> Septuagint</a:t>
              </a:r>
            </a:p>
            <a:p>
              <a:pPr algn="ctr"/>
              <a:r>
                <a:rPr lang="en-US" sz="2000" b="1" dirty="0">
                  <a:latin typeface="Arial" charset="0"/>
                </a:rPr>
                <a:t>(LXX)</a:t>
              </a:r>
              <a:endParaRPr lang="en-US" b="1" dirty="0">
                <a:latin typeface="Arial" charset="0"/>
              </a:endParaRPr>
            </a:p>
          </p:txBody>
        </p:sp>
      </p:grpSp>
      <p:sp>
        <p:nvSpPr>
          <p:cNvPr id="60" name="Line 57">
            <a:extLst>
              <a:ext uri="{FF2B5EF4-FFF2-40B4-BE49-F238E27FC236}">
                <a16:creationId xmlns:a16="http://schemas.microsoft.com/office/drawing/2014/main" id="{CC73C800-F6A5-4887-82BE-B74CB2FC7F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5292724"/>
            <a:ext cx="3733800" cy="7939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Text Box 64">
            <a:extLst>
              <a:ext uri="{FF2B5EF4-FFF2-40B4-BE49-F238E27FC236}">
                <a16:creationId xmlns:a16="http://schemas.microsoft.com/office/drawing/2014/main" id="{5F2B75C8-A63E-4C70-A023-D1808BE83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4876800"/>
            <a:ext cx="16764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charset="0"/>
              </a:rPr>
              <a:t>Christians</a:t>
            </a:r>
          </a:p>
        </p:txBody>
      </p:sp>
      <p:sp>
        <p:nvSpPr>
          <p:cNvPr id="65" name="Text Box 65">
            <a:extLst>
              <a:ext uri="{FF2B5EF4-FFF2-40B4-BE49-F238E27FC236}">
                <a16:creationId xmlns:a16="http://schemas.microsoft.com/office/drawing/2014/main" id="{4F58507C-A088-4087-8F0D-C0A4BD849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450" y="4595250"/>
            <a:ext cx="16002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3399FF"/>
                </a:solidFill>
                <a:latin typeface="Arial" charset="0"/>
              </a:rPr>
              <a:t>Jews</a:t>
            </a:r>
          </a:p>
        </p:txBody>
      </p:sp>
      <p:sp>
        <p:nvSpPr>
          <p:cNvPr id="66" name="Text Box 65">
            <a:extLst>
              <a:ext uri="{FF2B5EF4-FFF2-40B4-BE49-F238E27FC236}">
                <a16:creationId xmlns:a16="http://schemas.microsoft.com/office/drawing/2014/main" id="{217E4D6C-8013-456A-A328-DD23E5266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328" y="2443162"/>
            <a:ext cx="16002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3399FF"/>
                </a:solidFill>
                <a:latin typeface="Arial" charset="0"/>
              </a:rPr>
              <a:t>Jews</a:t>
            </a:r>
          </a:p>
        </p:txBody>
      </p: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3220592" y="-3720"/>
            <a:ext cx="5804794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S Sholom" panose="04060605020000020004" pitchFamily="82" charset="0"/>
              </a:rPr>
              <a:t>OT Text History</a:t>
            </a:r>
            <a:endParaRPr lang="en-US" sz="32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S Sholom" panose="04060605020000020004" pitchFamily="82" charset="0"/>
            </a:endParaRPr>
          </a:p>
        </p:txBody>
      </p:sp>
      <p:sp>
        <p:nvSpPr>
          <p:cNvPr id="50" name="AutoShape 31">
            <a:extLst>
              <a:ext uri="{FF2B5EF4-FFF2-40B4-BE49-F238E27FC236}">
                <a16:creationId xmlns:a16="http://schemas.microsoft.com/office/drawing/2014/main" id="{4152C50C-11C5-48ED-9EEC-E79AF78E0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2860" y="4953001"/>
            <a:ext cx="1524000" cy="6969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modern OT</a:t>
            </a:r>
          </a:p>
          <a:p>
            <a:pPr algn="ctr"/>
            <a:r>
              <a:rPr lang="en-US" sz="2000" b="1" dirty="0">
                <a:latin typeface="Arial" charset="0"/>
              </a:rPr>
              <a:t>translations</a:t>
            </a:r>
            <a:endParaRPr lang="en-US" b="1" dirty="0">
              <a:latin typeface="Arial" charset="0"/>
            </a:endParaRPr>
          </a:p>
        </p:txBody>
      </p:sp>
      <p:sp>
        <p:nvSpPr>
          <p:cNvPr id="51" name="AutoShape 31">
            <a:extLst>
              <a:ext uri="{FF2B5EF4-FFF2-40B4-BE49-F238E27FC236}">
                <a16:creationId xmlns:a16="http://schemas.microsoft.com/office/drawing/2014/main" id="{8FCA60F7-1707-4F83-88C4-3FC903AD9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757" y="1644372"/>
            <a:ext cx="1524000" cy="6969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762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latin typeface="Arial" charset="0"/>
              </a:rPr>
              <a:t>NT quotes</a:t>
            </a:r>
          </a:p>
          <a:p>
            <a:pPr algn="ctr"/>
            <a:r>
              <a:rPr lang="en-US" sz="2000" b="1" dirty="0">
                <a:latin typeface="Arial" charset="0"/>
              </a:rPr>
              <a:t>of the OT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B17128-3803-4FAF-805B-9B52180FCC79}"/>
              </a:ext>
            </a:extLst>
          </p:cNvPr>
          <p:cNvGrpSpPr/>
          <p:nvPr/>
        </p:nvGrpSpPr>
        <p:grpSpPr>
          <a:xfrm>
            <a:off x="4715010" y="1990272"/>
            <a:ext cx="1466182" cy="4103150"/>
            <a:chOff x="4715010" y="1990272"/>
            <a:chExt cx="1409532" cy="4103150"/>
          </a:xfrm>
        </p:grpSpPr>
        <p:sp>
          <p:nvSpPr>
            <p:cNvPr id="75" name="Oval 41">
              <a:extLst>
                <a:ext uri="{FF2B5EF4-FFF2-40B4-BE49-F238E27FC236}">
                  <a16:creationId xmlns:a16="http://schemas.microsoft.com/office/drawing/2014/main" id="{C32904A7-5213-4CB3-9D00-31C0A1251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5010" y="5649913"/>
              <a:ext cx="707385" cy="443509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29">
              <a:extLst>
                <a:ext uri="{FF2B5EF4-FFF2-40B4-BE49-F238E27FC236}">
                  <a16:creationId xmlns:a16="http://schemas.microsoft.com/office/drawing/2014/main" id="{7F06E128-81CF-4C62-AF88-D38CA84067AA}"/>
                </a:ext>
              </a:extLst>
            </p:cNvPr>
            <p:cNvSpPr>
              <a:spLocks/>
            </p:cNvSpPr>
            <p:nvPr/>
          </p:nvSpPr>
          <p:spPr bwMode="auto">
            <a:xfrm rot="17773486">
              <a:off x="4236671" y="3488673"/>
              <a:ext cx="3386272" cy="389470"/>
            </a:xfrm>
            <a:custGeom>
              <a:avLst/>
              <a:gdLst>
                <a:gd name="T0" fmla="*/ 0 w 528"/>
                <a:gd name="T1" fmla="*/ 88 h 904"/>
                <a:gd name="T2" fmla="*/ 384 w 528"/>
                <a:gd name="T3" fmla="*/ 136 h 904"/>
                <a:gd name="T4" fmla="*/ 528 w 528"/>
                <a:gd name="T5" fmla="*/ 904 h 904"/>
                <a:gd name="T6" fmla="*/ 0 60000 65536"/>
                <a:gd name="T7" fmla="*/ 0 60000 65536"/>
                <a:gd name="T8" fmla="*/ 0 60000 65536"/>
                <a:gd name="T9" fmla="*/ 0 w 528"/>
                <a:gd name="T10" fmla="*/ 0 h 904"/>
                <a:gd name="T11" fmla="*/ 528 w 528"/>
                <a:gd name="T12" fmla="*/ 904 h 9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904">
                  <a:moveTo>
                    <a:pt x="0" y="88"/>
                  </a:moveTo>
                  <a:cubicBezTo>
                    <a:pt x="148" y="44"/>
                    <a:pt x="296" y="0"/>
                    <a:pt x="384" y="136"/>
                  </a:cubicBezTo>
                  <a:cubicBezTo>
                    <a:pt x="472" y="272"/>
                    <a:pt x="504" y="776"/>
                    <a:pt x="528" y="904"/>
                  </a:cubicBezTo>
                </a:path>
              </a:pathLst>
            </a:custGeom>
            <a:noFill/>
            <a:ln w="7620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7881B98-5FB0-47DF-B313-1F292650A744}"/>
              </a:ext>
            </a:extLst>
          </p:cNvPr>
          <p:cNvGrpSpPr/>
          <p:nvPr/>
        </p:nvGrpSpPr>
        <p:grpSpPr>
          <a:xfrm>
            <a:off x="5092396" y="1497014"/>
            <a:ext cx="1514563" cy="2174683"/>
            <a:chOff x="5092396" y="1497014"/>
            <a:chExt cx="1514563" cy="217468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F2A5FCD-78FD-4B9D-80DB-225B42E079A1}"/>
                </a:ext>
              </a:extLst>
            </p:cNvPr>
            <p:cNvGrpSpPr/>
            <p:nvPr/>
          </p:nvGrpSpPr>
          <p:grpSpPr>
            <a:xfrm>
              <a:off x="5092396" y="1497014"/>
              <a:ext cx="1514563" cy="1587498"/>
              <a:chOff x="5092396" y="1497014"/>
              <a:chExt cx="1514563" cy="1587498"/>
            </a:xfrm>
          </p:grpSpPr>
          <p:sp>
            <p:nvSpPr>
              <p:cNvPr id="72" name="Oval 41">
                <a:extLst>
                  <a:ext uri="{FF2B5EF4-FFF2-40B4-BE49-F238E27FC236}">
                    <a16:creationId xmlns:a16="http://schemas.microsoft.com/office/drawing/2014/main" id="{C08B4BA5-CDDA-4FEB-AD58-35633512F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2396" y="2771131"/>
                <a:ext cx="327396" cy="300451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Freeform 29">
                <a:extLst>
                  <a:ext uri="{FF2B5EF4-FFF2-40B4-BE49-F238E27FC236}">
                    <a16:creationId xmlns:a16="http://schemas.microsoft.com/office/drawing/2014/main" id="{22148553-B2F1-4F81-983A-51BCD2FA56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7690381">
                <a:off x="5222587" y="1700140"/>
                <a:ext cx="1587498" cy="1181246"/>
              </a:xfrm>
              <a:custGeom>
                <a:avLst/>
                <a:gdLst>
                  <a:gd name="T0" fmla="*/ 0 w 528"/>
                  <a:gd name="T1" fmla="*/ 88 h 904"/>
                  <a:gd name="T2" fmla="*/ 384 w 528"/>
                  <a:gd name="T3" fmla="*/ 136 h 904"/>
                  <a:gd name="T4" fmla="*/ 528 w 528"/>
                  <a:gd name="T5" fmla="*/ 904 h 904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904"/>
                  <a:gd name="T11" fmla="*/ 528 w 528"/>
                  <a:gd name="T12" fmla="*/ 904 h 9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904">
                    <a:moveTo>
                      <a:pt x="0" y="88"/>
                    </a:moveTo>
                    <a:cubicBezTo>
                      <a:pt x="148" y="44"/>
                      <a:pt x="296" y="0"/>
                      <a:pt x="384" y="136"/>
                    </a:cubicBezTo>
                    <a:cubicBezTo>
                      <a:pt x="472" y="272"/>
                      <a:pt x="504" y="776"/>
                      <a:pt x="528" y="904"/>
                    </a:cubicBezTo>
                  </a:path>
                </a:pathLst>
              </a:custGeom>
              <a:noFill/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6B711E5-0D2B-4DE6-8F54-BA18370C9E5C}"/>
                </a:ext>
              </a:extLst>
            </p:cNvPr>
            <p:cNvGrpSpPr/>
            <p:nvPr/>
          </p:nvGrpSpPr>
          <p:grpSpPr>
            <a:xfrm>
              <a:off x="5134328" y="1860335"/>
              <a:ext cx="1452784" cy="1811362"/>
              <a:chOff x="5134328" y="1860335"/>
              <a:chExt cx="1452784" cy="1811362"/>
            </a:xfrm>
          </p:grpSpPr>
          <p:sp>
            <p:nvSpPr>
              <p:cNvPr id="78" name="Oval 41">
                <a:extLst>
                  <a:ext uri="{FF2B5EF4-FFF2-40B4-BE49-F238E27FC236}">
                    <a16:creationId xmlns:a16="http://schemas.microsoft.com/office/drawing/2014/main" id="{E6A0C0AF-B910-4878-980C-09BA5820C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4328" y="3313609"/>
                <a:ext cx="316339" cy="358088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Freeform 29">
                <a:extLst>
                  <a:ext uri="{FF2B5EF4-FFF2-40B4-BE49-F238E27FC236}">
                    <a16:creationId xmlns:a16="http://schemas.microsoft.com/office/drawing/2014/main" id="{65E141FF-1340-4FDE-97DD-84E6DE86C369}"/>
                  </a:ext>
                </a:extLst>
              </p:cNvPr>
              <p:cNvSpPr>
                <a:spLocks/>
              </p:cNvSpPr>
              <p:nvPr/>
            </p:nvSpPr>
            <p:spPr bwMode="auto">
              <a:xfrm rot="17690381">
                <a:off x="5258938" y="2270273"/>
                <a:ext cx="1738112" cy="918236"/>
              </a:xfrm>
              <a:custGeom>
                <a:avLst/>
                <a:gdLst>
                  <a:gd name="T0" fmla="*/ 0 w 528"/>
                  <a:gd name="T1" fmla="*/ 88 h 904"/>
                  <a:gd name="T2" fmla="*/ 384 w 528"/>
                  <a:gd name="T3" fmla="*/ 136 h 904"/>
                  <a:gd name="T4" fmla="*/ 528 w 528"/>
                  <a:gd name="T5" fmla="*/ 904 h 904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904"/>
                  <a:gd name="T11" fmla="*/ 528 w 528"/>
                  <a:gd name="T12" fmla="*/ 904 h 9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904">
                    <a:moveTo>
                      <a:pt x="0" y="88"/>
                    </a:moveTo>
                    <a:cubicBezTo>
                      <a:pt x="148" y="44"/>
                      <a:pt x="296" y="0"/>
                      <a:pt x="384" y="136"/>
                    </a:cubicBezTo>
                    <a:cubicBezTo>
                      <a:pt x="472" y="272"/>
                      <a:pt x="504" y="776"/>
                      <a:pt x="528" y="904"/>
                    </a:cubicBezTo>
                  </a:path>
                </a:pathLst>
              </a:custGeom>
              <a:noFill/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" name="Line 57">
            <a:extLst>
              <a:ext uri="{FF2B5EF4-FFF2-40B4-BE49-F238E27FC236}">
                <a16:creationId xmlns:a16="http://schemas.microsoft.com/office/drawing/2014/main" id="{31D0E553-C48D-F0E2-354E-11403E9E7D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4903" y="5297395"/>
            <a:ext cx="3733800" cy="7939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CC0761-5DF5-5C80-D4D8-12BE93F19FA7}"/>
              </a:ext>
            </a:extLst>
          </p:cNvPr>
          <p:cNvSpPr txBox="1"/>
          <p:nvPr/>
        </p:nvSpPr>
        <p:spPr>
          <a:xfrm>
            <a:off x="9099600" y="4739672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6F5DCE-37D7-89F4-D2C2-BEDB388B538E}"/>
              </a:ext>
            </a:extLst>
          </p:cNvPr>
          <p:cNvSpPr txBox="1"/>
          <p:nvPr/>
        </p:nvSpPr>
        <p:spPr>
          <a:xfrm>
            <a:off x="11576860" y="4943713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87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6" grpId="0" animBg="1"/>
      <p:bldP spid="50" grpId="0" animBg="1"/>
      <p:bldP spid="51" grpId="0" animBg="1"/>
      <p:bldP spid="11" grpId="0" animBg="1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4"/>
          <p:cNvSpPr txBox="1">
            <a:spLocks noChangeArrowheads="1"/>
          </p:cNvSpPr>
          <p:nvPr/>
        </p:nvSpPr>
        <p:spPr bwMode="auto">
          <a:xfrm>
            <a:off x="3166191" y="-3720"/>
            <a:ext cx="5913607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 Text in NT Quotes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1" y="1905000"/>
            <a:ext cx="83057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463550"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Often, NT quote is different than OT passage</a:t>
            </a:r>
          </a:p>
          <a:p>
            <a:pPr marL="463550" indent="-463550"/>
            <a:endParaRPr lang="en-US" dirty="0">
              <a:solidFill>
                <a:srgbClr val="FFC000"/>
              </a:solidFill>
              <a:latin typeface="Arial Black" pitchFamily="34" charset="0"/>
            </a:endParaRPr>
          </a:p>
          <a:p>
            <a:pPr marL="463550" indent="-463550"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NT quotes often come from the LXX</a:t>
            </a:r>
          </a:p>
          <a:p>
            <a:pPr marL="463550" indent="-463550"/>
            <a:endParaRPr lang="en-US" dirty="0">
              <a:solidFill>
                <a:srgbClr val="FFC000"/>
              </a:solidFill>
              <a:latin typeface="Arial Black" pitchFamily="34" charset="0"/>
            </a:endParaRPr>
          </a:p>
          <a:p>
            <a:pPr marL="463550" indent="-463550"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LXX readings often favor Christian interpretation of the OT passage</a:t>
            </a:r>
          </a:p>
          <a:p>
            <a:pPr marL="463550" indent="-463550">
              <a:buFont typeface="Arial" pitchFamily="34" charset="0"/>
              <a:buChar char="•"/>
            </a:pPr>
            <a:endParaRPr lang="en-US" dirty="0">
              <a:solidFill>
                <a:srgbClr val="FFC000"/>
              </a:solidFill>
              <a:latin typeface="Arial Black" pitchFamily="34" charset="0"/>
            </a:endParaRPr>
          </a:p>
          <a:p>
            <a:pPr marL="463550" indent="-463550"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Generally, English translations follow the MT (Hebrew) text . . . </a:t>
            </a:r>
          </a:p>
          <a:p>
            <a:pPr marL="463550" indent="-463550">
              <a:buFont typeface="Arial" pitchFamily="34" charset="0"/>
              <a:buChar char="•"/>
            </a:pPr>
            <a:endParaRPr lang="en-US" dirty="0">
              <a:solidFill>
                <a:srgbClr val="FFC000"/>
              </a:solidFill>
              <a:latin typeface="Arial Black" pitchFamily="34" charset="0"/>
            </a:endParaRPr>
          </a:p>
          <a:p>
            <a:pPr marL="463550" indent="-463550">
              <a:buFont typeface="Arial" pitchFamily="34" charset="0"/>
              <a:buChar char="•"/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. . . with one notable exception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4"/>
          <p:cNvSpPr txBox="1">
            <a:spLocks noChangeArrowheads="1"/>
          </p:cNvSpPr>
          <p:nvPr/>
        </p:nvSpPr>
        <p:spPr bwMode="auto">
          <a:xfrm>
            <a:off x="3166191" y="-3720"/>
            <a:ext cx="5913607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 Text in NT Quotes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838201"/>
            <a:ext cx="830579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Acts 15:16-17 quoting Amos 9:11-12 (RSV)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	</a:t>
            </a:r>
            <a:r>
              <a:rPr lang="en-US" dirty="0">
                <a:solidFill>
                  <a:srgbClr val="33CC33"/>
                </a:solidFill>
                <a:latin typeface="Arial Black" pitchFamily="34" charset="0"/>
              </a:rPr>
              <a:t>Acts 15:16: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16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'After this I will return, and I will rebuild the dwelling of David, which has fallen; I will rebuild its ruins, and I will set it up,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17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that the rest of men may seek the Lord, and all the Gentiles who are called by my name,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Amos 9:11-12: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"In that day I will raise up the booth of David that is fallen and repair its breaches, and raise up its ruins, and rebuild it as in the days of old;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12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that they may possess the remnant of Edom and all the nations who are called by my name," says the LORD who does this.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4"/>
          <p:cNvSpPr txBox="1">
            <a:spLocks noChangeArrowheads="1"/>
          </p:cNvSpPr>
          <p:nvPr/>
        </p:nvSpPr>
        <p:spPr bwMode="auto">
          <a:xfrm>
            <a:off x="3166191" y="-3720"/>
            <a:ext cx="5913607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 Text in NT Quotes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838201"/>
            <a:ext cx="830579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Acts 15:16-17 quoting Amos 9:11-12 (RSV)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	</a:t>
            </a:r>
            <a:r>
              <a:rPr lang="en-US" dirty="0">
                <a:solidFill>
                  <a:srgbClr val="33CC33"/>
                </a:solidFill>
                <a:latin typeface="Arial Black" pitchFamily="34" charset="0"/>
              </a:rPr>
              <a:t>Acts 15:16: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16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'After this I will return, and I will rebuild the dwelling of David, which has fallen; I will rebuild its ruins, and I will set it up,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17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that </a:t>
            </a:r>
            <a:r>
              <a:rPr lang="en-US" dirty="0">
                <a:solidFill>
                  <a:srgbClr val="FF0000"/>
                </a:solidFill>
                <a:latin typeface="Arial Black" pitchFamily="34" charset="0"/>
              </a:rPr>
              <a:t>the rest of </a:t>
            </a:r>
            <a:r>
              <a:rPr lang="en-US" b="1" i="1" dirty="0">
                <a:solidFill>
                  <a:srgbClr val="FF0000"/>
                </a:solidFill>
                <a:latin typeface="Arial Black" pitchFamily="34" charset="0"/>
              </a:rPr>
              <a:t>men</a:t>
            </a:r>
            <a:r>
              <a:rPr lang="en-US" dirty="0">
                <a:solidFill>
                  <a:srgbClr val="FF0000"/>
                </a:solidFill>
                <a:latin typeface="Arial Black" pitchFamily="34" charset="0"/>
              </a:rPr>
              <a:t> may seek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the Lord, and all the Gentiles who are called by my name,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Amos 9:11-12: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"In that day I will raise up the booth of David that is fallen and repair its breaches, and raise up its ruins, and rebuild it as in the days of old;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12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that </a:t>
            </a:r>
            <a:r>
              <a:rPr lang="en-US" dirty="0">
                <a:solidFill>
                  <a:srgbClr val="FF0000"/>
                </a:solidFill>
                <a:latin typeface="Arial Black" pitchFamily="34" charset="0"/>
              </a:rPr>
              <a:t>they may possess the remnant of </a:t>
            </a:r>
            <a:r>
              <a:rPr lang="en-US" b="1" i="1" dirty="0">
                <a:solidFill>
                  <a:srgbClr val="FF0000"/>
                </a:solidFill>
                <a:latin typeface="Arial Black" pitchFamily="34" charset="0"/>
              </a:rPr>
              <a:t>Edom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and all the nations who are called by my name," says the LORD who does this.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838202"/>
            <a:ext cx="7467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in the MT:</a:t>
            </a:r>
            <a:r>
              <a:rPr lang="en-US" sz="4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463550"/>
            <a:r>
              <a:rPr lang="en-US" sz="4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 = </a:t>
            </a:r>
            <a:r>
              <a:rPr lang="he-IL" sz="4800" dirty="0">
                <a:solidFill>
                  <a:schemeClr val="bg1"/>
                </a:solidFill>
                <a:latin typeface="Times New Roman"/>
                <a:cs typeface="Times New Roman"/>
              </a:rPr>
              <a:t>אָדָם</a:t>
            </a:r>
            <a:endParaRPr lang="en-US" sz="4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63550"/>
            <a:endParaRPr lang="en-US" sz="1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63550"/>
            <a:r>
              <a:rPr lang="en-US" sz="4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Edom = </a:t>
            </a:r>
            <a:r>
              <a:rPr lang="he-IL" sz="4800" dirty="0">
                <a:solidFill>
                  <a:schemeClr val="bg1"/>
                </a:solidFill>
                <a:latin typeface="Times New Roman"/>
                <a:cs typeface="Times New Roman"/>
              </a:rPr>
              <a:t>אֱדוֹם</a:t>
            </a:r>
            <a:endParaRPr lang="en-US" sz="4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63550"/>
            <a:endParaRPr lang="en-US" sz="4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en-US" sz="48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in biblical period Hebrew:</a:t>
            </a:r>
            <a:r>
              <a:rPr lang="en-US" sz="4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463550"/>
            <a:r>
              <a:rPr lang="en-US" sz="4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men, Edom = </a:t>
            </a:r>
            <a:r>
              <a:rPr lang="he-IL" sz="4800" dirty="0">
                <a:solidFill>
                  <a:schemeClr val="bg1"/>
                </a:solidFill>
                <a:latin typeface="Times New Roman"/>
                <a:cs typeface="Times New Roman"/>
              </a:rPr>
              <a:t>אדם</a:t>
            </a:r>
            <a:endParaRPr lang="en-US" sz="4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63550"/>
            <a:endParaRPr lang="en-US" sz="4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4"/>
          <p:cNvSpPr txBox="1">
            <a:spLocks noChangeArrowheads="1"/>
          </p:cNvSpPr>
          <p:nvPr/>
        </p:nvSpPr>
        <p:spPr bwMode="auto">
          <a:xfrm>
            <a:off x="3166191" y="-3720"/>
            <a:ext cx="5913607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 Text in NT Quotes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838201"/>
            <a:ext cx="830579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Acts 15:16-17 quoting Amos 9:11-12 (RSV)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	</a:t>
            </a:r>
            <a:r>
              <a:rPr lang="en-US" dirty="0">
                <a:solidFill>
                  <a:srgbClr val="33CC33"/>
                </a:solidFill>
                <a:latin typeface="Arial Black" pitchFamily="34" charset="0"/>
              </a:rPr>
              <a:t>Acts 15:16: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16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'After this I will return, and I will rebuild the dwelling of David, which has fallen; I will rebuild its ruins, and I will set it up,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17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that </a:t>
            </a:r>
            <a:r>
              <a:rPr lang="en-US" dirty="0">
                <a:solidFill>
                  <a:srgbClr val="FFCC99"/>
                </a:solidFill>
                <a:latin typeface="Arial Black" pitchFamily="34" charset="0"/>
              </a:rPr>
              <a:t>the rest of </a:t>
            </a:r>
            <a:r>
              <a:rPr lang="en-US" b="1" i="1" dirty="0">
                <a:solidFill>
                  <a:srgbClr val="FF0000"/>
                </a:solidFill>
                <a:latin typeface="Arial Black" pitchFamily="34" charset="0"/>
              </a:rPr>
              <a:t>men</a:t>
            </a:r>
            <a:r>
              <a:rPr lang="en-US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Arial Black" pitchFamily="34" charset="0"/>
              </a:rPr>
              <a:t>may seek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the Lord, and all the Gentiles who are called by my name,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Amos 9:11-12: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"In that day I will raise up the booth of David that is fallen and repair its breaches, and raise up its ruins, and rebuild it as in the days of old;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</a:rPr>
              <a:t>12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that </a:t>
            </a:r>
            <a:r>
              <a:rPr lang="en-US" dirty="0">
                <a:solidFill>
                  <a:srgbClr val="FFFF00"/>
                </a:solidFill>
                <a:latin typeface="Arial Black" pitchFamily="34" charset="0"/>
              </a:rPr>
              <a:t>they may possess </a:t>
            </a:r>
            <a:r>
              <a:rPr lang="en-US" dirty="0">
                <a:solidFill>
                  <a:srgbClr val="FFCC99"/>
                </a:solidFill>
                <a:latin typeface="Arial Black" pitchFamily="34" charset="0"/>
              </a:rPr>
              <a:t>the remnant of </a:t>
            </a:r>
            <a:r>
              <a:rPr lang="en-US" b="1" i="1" dirty="0">
                <a:solidFill>
                  <a:srgbClr val="FF0000"/>
                </a:solidFill>
                <a:latin typeface="Arial Black" pitchFamily="34" charset="0"/>
              </a:rPr>
              <a:t>Edom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and all the nations who are called by my name," says the LORD who does this.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697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4"/>
          <p:cNvSpPr txBox="1">
            <a:spLocks noChangeArrowheads="1"/>
          </p:cNvSpPr>
          <p:nvPr/>
        </p:nvSpPr>
        <p:spPr bwMode="auto">
          <a:xfrm>
            <a:off x="4603188" y="-3720"/>
            <a:ext cx="3039615" cy="76944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MT </a:t>
            </a:r>
            <a:r>
              <a:rPr lang="en-US" sz="4400" b="1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LXX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838201"/>
            <a:ext cx="83057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Isaiah 7:14b</a:t>
            </a:r>
          </a:p>
          <a:p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3399FF"/>
                </a:solidFill>
                <a:latin typeface="Arial Black" pitchFamily="34" charset="0"/>
              </a:rPr>
              <a:t>MT (as reflected in the RSV):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		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Behold, a </a:t>
            </a:r>
            <a:r>
              <a:rPr lang="en-US" i="1" dirty="0">
                <a:solidFill>
                  <a:srgbClr val="FF0000"/>
                </a:solidFill>
                <a:latin typeface="Arial Black" pitchFamily="34" charset="0"/>
              </a:rPr>
              <a:t>young woman</a:t>
            </a:r>
            <a:r>
              <a:rPr lang="en-US" i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shall conceive and bear a son, and shall call his name </a:t>
            </a:r>
            <a:r>
              <a:rPr lang="en-US" dirty="0" err="1">
                <a:solidFill>
                  <a:schemeClr val="bg1"/>
                </a:solidFill>
                <a:latin typeface="Arial Black" pitchFamily="34" charset="0"/>
              </a:rPr>
              <a:t>Imman'u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-el. </a:t>
            </a:r>
          </a:p>
          <a:p>
            <a:pPr marL="914400" indent="-914400">
              <a:tabLst>
                <a:tab pos="231775" algn="l"/>
              </a:tabLst>
            </a:pP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	</a:t>
            </a:r>
            <a:r>
              <a:rPr lang="en-US" dirty="0">
                <a:solidFill>
                  <a:srgbClr val="33CC33"/>
                </a:solidFill>
                <a:latin typeface="Arial Black" pitchFamily="34" charset="0"/>
              </a:rPr>
              <a:t>LXX as quoted by Matthew 1:23 (per RSV):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	Behold, a </a:t>
            </a:r>
            <a:r>
              <a:rPr lang="en-US" i="1" dirty="0">
                <a:solidFill>
                  <a:srgbClr val="FF0000"/>
                </a:solidFill>
                <a:latin typeface="Arial Black" pitchFamily="34" charset="0"/>
              </a:rPr>
              <a:t>virgin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shall conceive and bear a son, and his name shall be called Emmanuel.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>
                <a:solidFill>
                  <a:srgbClr val="9966FF"/>
                </a:solidFill>
                <a:latin typeface="Arial Black" pitchFamily="34" charset="0"/>
              </a:rPr>
              <a:t>KJV: </a:t>
            </a:r>
          </a:p>
          <a:p>
            <a:pPr marL="914400" indent="-914400">
              <a:tabLst>
                <a:tab pos="231775" algn="l"/>
              </a:tabLst>
            </a:pP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		Behold, a </a:t>
            </a:r>
            <a:r>
              <a:rPr lang="en-US" i="1" dirty="0">
                <a:solidFill>
                  <a:srgbClr val="FF0000"/>
                </a:solidFill>
                <a:latin typeface="Arial Black" pitchFamily="34" charset="0"/>
              </a:rPr>
              <a:t>virgin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shall conceive, and bear a son, and shall call his name Immanuel.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991</Words>
  <Application>Microsoft Office PowerPoint</Application>
  <PresentationFormat>Widescreen</PresentationFormat>
  <Paragraphs>175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DS Sholom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William Carey  College</dc:creator>
  <cp:lastModifiedBy>Daniel Browning</cp:lastModifiedBy>
  <cp:revision>39</cp:revision>
  <dcterms:created xsi:type="dcterms:W3CDTF">2005-02-28T13:50:41Z</dcterms:created>
  <dcterms:modified xsi:type="dcterms:W3CDTF">2023-09-20T13:48:10Z</dcterms:modified>
</cp:coreProperties>
</file>