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41"/>
  </p:notesMasterIdLst>
  <p:sldIdLst>
    <p:sldId id="742" r:id="rId5"/>
    <p:sldId id="739" r:id="rId6"/>
    <p:sldId id="740" r:id="rId7"/>
    <p:sldId id="741" r:id="rId8"/>
    <p:sldId id="306" r:id="rId9"/>
    <p:sldId id="726" r:id="rId10"/>
    <p:sldId id="728" r:id="rId11"/>
    <p:sldId id="727" r:id="rId12"/>
    <p:sldId id="322" r:id="rId13"/>
    <p:sldId id="725" r:id="rId14"/>
    <p:sldId id="323" r:id="rId15"/>
    <p:sldId id="729" r:id="rId16"/>
    <p:sldId id="325" r:id="rId17"/>
    <p:sldId id="326" r:id="rId18"/>
    <p:sldId id="327" r:id="rId19"/>
    <p:sldId id="730" r:id="rId20"/>
    <p:sldId id="328" r:id="rId21"/>
    <p:sldId id="731" r:id="rId22"/>
    <p:sldId id="732" r:id="rId23"/>
    <p:sldId id="331" r:id="rId24"/>
    <p:sldId id="734" r:id="rId25"/>
    <p:sldId id="738" r:id="rId26"/>
    <p:sldId id="735" r:id="rId27"/>
    <p:sldId id="312" r:id="rId28"/>
    <p:sldId id="336" r:id="rId29"/>
    <p:sldId id="736" r:id="rId30"/>
    <p:sldId id="341" r:id="rId31"/>
    <p:sldId id="733" r:id="rId32"/>
    <p:sldId id="342" r:id="rId33"/>
    <p:sldId id="737" r:id="rId34"/>
    <p:sldId id="333" r:id="rId35"/>
    <p:sldId id="334" r:id="rId36"/>
    <p:sldId id="335" r:id="rId37"/>
    <p:sldId id="339" r:id="rId38"/>
    <p:sldId id="340" r:id="rId39"/>
    <p:sldId id="321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EEE94F3-6BDB-4B09-9FE3-02FF493FAB6D}">
          <p14:sldIdLst>
            <p14:sldId id="742"/>
            <p14:sldId id="739"/>
            <p14:sldId id="740"/>
            <p14:sldId id="741"/>
            <p14:sldId id="306"/>
            <p14:sldId id="726"/>
            <p14:sldId id="728"/>
            <p14:sldId id="727"/>
            <p14:sldId id="322"/>
            <p14:sldId id="725"/>
            <p14:sldId id="323"/>
            <p14:sldId id="729"/>
            <p14:sldId id="325"/>
            <p14:sldId id="326"/>
            <p14:sldId id="327"/>
            <p14:sldId id="730"/>
            <p14:sldId id="328"/>
            <p14:sldId id="731"/>
            <p14:sldId id="732"/>
            <p14:sldId id="331"/>
            <p14:sldId id="734"/>
            <p14:sldId id="738"/>
            <p14:sldId id="735"/>
            <p14:sldId id="312"/>
            <p14:sldId id="336"/>
            <p14:sldId id="736"/>
            <p14:sldId id="341"/>
            <p14:sldId id="733"/>
            <p14:sldId id="342"/>
            <p14:sldId id="737"/>
            <p14:sldId id="333"/>
            <p14:sldId id="334"/>
            <p14:sldId id="335"/>
            <p14:sldId id="339"/>
            <p14:sldId id="340"/>
            <p14:sldId id="32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Browning" initials="DB" lastIdx="2" clrIdx="0">
    <p:extLst>
      <p:ext uri="{19B8F6BF-5375-455C-9EA6-DF929625EA0E}">
        <p15:presenceInfo xmlns:p15="http://schemas.microsoft.com/office/powerpoint/2012/main" userId="Daniel Browni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FF9900"/>
    <a:srgbClr val="FEEB62"/>
    <a:srgbClr val="FFCC00"/>
    <a:srgbClr val="009900"/>
    <a:srgbClr val="008000"/>
    <a:srgbClr val="FF3300"/>
    <a:srgbClr val="800080"/>
    <a:srgbClr val="006600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Browning" userId="50d8ac23-3a24-442f-9d01-b6b58f033434" providerId="ADAL" clId="{082E0153-4152-4A60-A202-250F368ECC42}"/>
    <pc:docChg chg="addSld delSld modSld modSection">
      <pc:chgData name="Daniel Browning" userId="50d8ac23-3a24-442f-9d01-b6b58f033434" providerId="ADAL" clId="{082E0153-4152-4A60-A202-250F368ECC42}" dt="2023-09-27T13:06:44.564" v="444" actId="255"/>
      <pc:docMkLst>
        <pc:docMk/>
      </pc:docMkLst>
      <pc:sldChg chg="modSp modAnim">
        <pc:chgData name="Daniel Browning" userId="50d8ac23-3a24-442f-9d01-b6b58f033434" providerId="ADAL" clId="{082E0153-4152-4A60-A202-250F368ECC42}" dt="2023-09-27T13:06:44.564" v="444" actId="255"/>
        <pc:sldMkLst>
          <pc:docMk/>
          <pc:sldMk cId="0" sldId="312"/>
        </pc:sldMkLst>
        <pc:spChg chg="mod">
          <ac:chgData name="Daniel Browning" userId="50d8ac23-3a24-442f-9d01-b6b58f033434" providerId="ADAL" clId="{082E0153-4152-4A60-A202-250F368ECC42}" dt="2023-09-27T13:03:49.608" v="380" actId="2711"/>
          <ac:spMkLst>
            <pc:docMk/>
            <pc:sldMk cId="0" sldId="312"/>
            <ac:spMk id="91139" creationId="{849FABAA-98E6-49A4-B253-1EABFB49952B}"/>
          </ac:spMkLst>
        </pc:spChg>
        <pc:spChg chg="mod">
          <ac:chgData name="Daniel Browning" userId="50d8ac23-3a24-442f-9d01-b6b58f033434" providerId="ADAL" clId="{082E0153-4152-4A60-A202-250F368ECC42}" dt="2023-09-27T13:06:44.564" v="444" actId="255"/>
          <ac:spMkLst>
            <pc:docMk/>
            <pc:sldMk cId="0" sldId="312"/>
            <ac:spMk id="91140" creationId="{5A33DB69-8D5D-4D3B-9E02-5E0C000DEF36}"/>
          </ac:spMkLst>
        </pc:spChg>
      </pc:sldChg>
      <pc:sldChg chg="modSp">
        <pc:chgData name="Daniel Browning" userId="50d8ac23-3a24-442f-9d01-b6b58f033434" providerId="ADAL" clId="{082E0153-4152-4A60-A202-250F368ECC42}" dt="2023-09-27T13:01:26.186" v="372" actId="255"/>
        <pc:sldMkLst>
          <pc:docMk/>
          <pc:sldMk cId="1724374804" sldId="726"/>
        </pc:sldMkLst>
        <pc:spChg chg="mod">
          <ac:chgData name="Daniel Browning" userId="50d8ac23-3a24-442f-9d01-b6b58f033434" providerId="ADAL" clId="{082E0153-4152-4A60-A202-250F368ECC42}" dt="2023-09-27T13:01:26.186" v="372" actId="255"/>
          <ac:spMkLst>
            <pc:docMk/>
            <pc:sldMk cId="1724374804" sldId="726"/>
            <ac:spMk id="6" creationId="{0DDC0082-ECD4-45EE-96B2-D49CF0F1DBC2}"/>
          </ac:spMkLst>
        </pc:spChg>
      </pc:sldChg>
      <pc:sldChg chg="modSp">
        <pc:chgData name="Daniel Browning" userId="50d8ac23-3a24-442f-9d01-b6b58f033434" providerId="ADAL" clId="{082E0153-4152-4A60-A202-250F368ECC42}" dt="2023-09-27T13:01:40.688" v="374" actId="2711"/>
        <pc:sldMkLst>
          <pc:docMk/>
          <pc:sldMk cId="575444544" sldId="728"/>
        </pc:sldMkLst>
        <pc:spChg chg="mod">
          <ac:chgData name="Daniel Browning" userId="50d8ac23-3a24-442f-9d01-b6b58f033434" providerId="ADAL" clId="{082E0153-4152-4A60-A202-250F368ECC42}" dt="2023-09-27T13:01:40.688" v="374" actId="2711"/>
          <ac:spMkLst>
            <pc:docMk/>
            <pc:sldMk cId="575444544" sldId="728"/>
            <ac:spMk id="6" creationId="{0DDC0082-ECD4-45EE-96B2-D49CF0F1DBC2}"/>
          </ac:spMkLst>
        </pc:spChg>
      </pc:sldChg>
      <pc:sldChg chg="modSp">
        <pc:chgData name="Daniel Browning" userId="50d8ac23-3a24-442f-9d01-b6b58f033434" providerId="ADAL" clId="{082E0153-4152-4A60-A202-250F368ECC42}" dt="2023-09-27T13:02:01.791" v="376" actId="255"/>
        <pc:sldMkLst>
          <pc:docMk/>
          <pc:sldMk cId="1084632411" sldId="729"/>
        </pc:sldMkLst>
        <pc:spChg chg="mod">
          <ac:chgData name="Daniel Browning" userId="50d8ac23-3a24-442f-9d01-b6b58f033434" providerId="ADAL" clId="{082E0153-4152-4A60-A202-250F368ECC42}" dt="2023-09-27T13:02:01.791" v="376" actId="255"/>
          <ac:spMkLst>
            <pc:docMk/>
            <pc:sldMk cId="1084632411" sldId="729"/>
            <ac:spMk id="6" creationId="{0DDC0082-ECD4-45EE-96B2-D49CF0F1DBC2}"/>
          </ac:spMkLst>
        </pc:spChg>
      </pc:sldChg>
      <pc:sldChg chg="modSp">
        <pc:chgData name="Daniel Browning" userId="50d8ac23-3a24-442f-9d01-b6b58f033434" providerId="ADAL" clId="{082E0153-4152-4A60-A202-250F368ECC42}" dt="2023-09-27T13:03:07.698" v="378" actId="2711"/>
        <pc:sldMkLst>
          <pc:docMk/>
          <pc:sldMk cId="528564810" sldId="732"/>
        </pc:sldMkLst>
        <pc:spChg chg="mod">
          <ac:chgData name="Daniel Browning" userId="50d8ac23-3a24-442f-9d01-b6b58f033434" providerId="ADAL" clId="{082E0153-4152-4A60-A202-250F368ECC42}" dt="2023-09-27T13:03:07.698" v="378" actId="2711"/>
          <ac:spMkLst>
            <pc:docMk/>
            <pc:sldMk cId="528564810" sldId="732"/>
            <ac:spMk id="6" creationId="{0DDC0082-ECD4-45EE-96B2-D49CF0F1DBC2}"/>
          </ac:spMkLst>
        </pc:spChg>
      </pc:sldChg>
      <pc:sldChg chg="modSp">
        <pc:chgData name="Daniel Browning" userId="50d8ac23-3a24-442f-9d01-b6b58f033434" providerId="ADAL" clId="{082E0153-4152-4A60-A202-250F368ECC42}" dt="2023-09-27T13:04:20.094" v="391" actId="20577"/>
        <pc:sldMkLst>
          <pc:docMk/>
          <pc:sldMk cId="3609482756" sldId="738"/>
        </pc:sldMkLst>
        <pc:spChg chg="mod">
          <ac:chgData name="Daniel Browning" userId="50d8ac23-3a24-442f-9d01-b6b58f033434" providerId="ADAL" clId="{082E0153-4152-4A60-A202-250F368ECC42}" dt="2023-09-27T13:04:20.094" v="391" actId="20577"/>
          <ac:spMkLst>
            <pc:docMk/>
            <pc:sldMk cId="3609482756" sldId="738"/>
            <ac:spMk id="91140" creationId="{5A33DB69-8D5D-4D3B-9E02-5E0C000DEF36}"/>
          </ac:spMkLst>
        </pc:spChg>
      </pc:sldChg>
      <pc:sldChg chg="modSp modAnim">
        <pc:chgData name="Daniel Browning" userId="50d8ac23-3a24-442f-9d01-b6b58f033434" providerId="ADAL" clId="{082E0153-4152-4A60-A202-250F368ECC42}" dt="2023-09-27T12:58:54.312" v="367" actId="20577"/>
        <pc:sldMkLst>
          <pc:docMk/>
          <pc:sldMk cId="1056392473" sldId="740"/>
        </pc:sldMkLst>
        <pc:spChg chg="mod">
          <ac:chgData name="Daniel Browning" userId="50d8ac23-3a24-442f-9d01-b6b58f033434" providerId="ADAL" clId="{082E0153-4152-4A60-A202-250F368ECC42}" dt="2023-09-27T12:43:41.597" v="5" actId="255"/>
          <ac:spMkLst>
            <pc:docMk/>
            <pc:sldMk cId="1056392473" sldId="740"/>
            <ac:spMk id="6" creationId="{0DDC0082-ECD4-45EE-96B2-D49CF0F1DBC2}"/>
          </ac:spMkLst>
        </pc:spChg>
        <pc:spChg chg="mod">
          <ac:chgData name="Daniel Browning" userId="50d8ac23-3a24-442f-9d01-b6b58f033434" providerId="ADAL" clId="{082E0153-4152-4A60-A202-250F368ECC42}" dt="2023-09-27T12:58:54.312" v="367" actId="20577"/>
          <ac:spMkLst>
            <pc:docMk/>
            <pc:sldMk cId="1056392473" sldId="740"/>
            <ac:spMk id="84996" creationId="{5B705483-6EF9-48A1-BF9F-47517522730B}"/>
          </ac:spMkLst>
        </pc:spChg>
      </pc:sldChg>
      <pc:sldChg chg="modSp">
        <pc:chgData name="Daniel Browning" userId="50d8ac23-3a24-442f-9d01-b6b58f033434" providerId="ADAL" clId="{082E0153-4152-4A60-A202-250F368ECC42}" dt="2023-09-27T13:00:05.014" v="370" actId="255"/>
        <pc:sldMkLst>
          <pc:docMk/>
          <pc:sldMk cId="613825737" sldId="741"/>
        </pc:sldMkLst>
        <pc:spChg chg="mod">
          <ac:chgData name="Daniel Browning" userId="50d8ac23-3a24-442f-9d01-b6b58f033434" providerId="ADAL" clId="{082E0153-4152-4A60-A202-250F368ECC42}" dt="2023-09-27T13:00:05.014" v="370" actId="255"/>
          <ac:spMkLst>
            <pc:docMk/>
            <pc:sldMk cId="613825737" sldId="741"/>
            <ac:spMk id="6" creationId="{0DDC0082-ECD4-45EE-96B2-D49CF0F1DBC2}"/>
          </ac:spMkLst>
        </pc:spChg>
      </pc:sldChg>
      <pc:sldChg chg="add del">
        <pc:chgData name="Daniel Browning" userId="50d8ac23-3a24-442f-9d01-b6b58f033434" providerId="ADAL" clId="{082E0153-4152-4A60-A202-250F368ECC42}" dt="2023-09-27T12:56:48.445" v="297" actId="2696"/>
        <pc:sldMkLst>
          <pc:docMk/>
          <pc:sldMk cId="656630828" sldId="743"/>
        </pc:sldMkLst>
      </pc:sldChg>
    </pc:docChg>
  </pc:docChgLst>
  <pc:docChgLst>
    <pc:chgData name="Daniel Browning" userId="50d8ac23-3a24-442f-9d01-b6b58f033434" providerId="ADAL" clId="{BCC37BB6-D35C-4411-B365-6957D6CB3587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9012D-2EA4-4C9D-BD66-92BB142AB39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9AF66-06CE-4649-8C34-1ADD10E6B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15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2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8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5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6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8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06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5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3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9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3CD93-02AC-4E72-A17F-8581BDC4B827}" type="datetimeFigureOut">
              <a:rPr lang="en-US" smtClean="0"/>
              <a:t>2023-09-27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075AF-49D5-438A-B826-44DEA481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94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D656B2-6C23-4F20-AF4F-2A257EB1F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" y="0"/>
            <a:ext cx="12191477" cy="6858000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B7C367A8-A031-4870-8515-F0A373D3B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76" y="4249052"/>
            <a:ext cx="10986045" cy="183127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How did we get the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New Testament?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19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Text Box 3">
            <a:extLst>
              <a:ext uri="{FF2B5EF4-FFF2-40B4-BE49-F238E27FC236}">
                <a16:creationId xmlns:a16="http://schemas.microsoft.com/office/drawing/2014/main" id="{7BEA6A24-97AD-45C6-A73A-A066A2B77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411" y="1678741"/>
            <a:ext cx="10419989" cy="440120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623888" marR="0" lvl="0" indent="-623888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Canon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(from a word meaning “measuring rod”)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= A List of Writings Considered to be Authoritative</a:t>
            </a:r>
          </a:p>
          <a:p>
            <a:pPr marL="623888" marR="0" lvl="0" indent="-623888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NT Canon = The List of Books Considered to be officially part of the New Testament</a:t>
            </a:r>
          </a:p>
          <a:p>
            <a:pPr marL="623888" marR="0" lvl="0" indent="-623888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How was the NT Canon Determined?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543" y="359228"/>
            <a:ext cx="10986045" cy="9233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The New Testament Canon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>
            <a:extLst>
              <a:ext uri="{FF2B5EF4-FFF2-40B4-BE49-F238E27FC236}">
                <a16:creationId xmlns:a16="http://schemas.microsoft.com/office/drawing/2014/main" id="{5B705483-6EF9-48A1-BF9F-475175227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048873"/>
            <a:ext cx="10558914" cy="5504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  <a:tab pos="6858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NT Canon Began to Form by early 2</a:t>
            </a:r>
            <a:r>
              <a:rPr kumimoji="0" 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Century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“The Gospel” = 4 canonical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gospels; “The Apostle” = Paul’s letters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Heretic </a:t>
            </a: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Gnostic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teacher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Marcion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(ca. AD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140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):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First (&amp; restricted) canon</a:t>
            </a:r>
          </a:p>
          <a:p>
            <a:pPr marL="1371600" lvl="2" indent="-457200">
              <a:lnSpc>
                <a:spcPct val="107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457200" algn="l"/>
                <a:tab pos="685800" algn="l"/>
              </a:tabLst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Luke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only gospel; even it was shortened . . . +  </a:t>
            </a:r>
            <a:r>
              <a:rPr lang="en-US" b="1" noProof="0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Only Paul’s letters </a:t>
            </a:r>
          </a:p>
          <a:p>
            <a:pPr marL="1371600" lvl="2" indent="-457200">
              <a:lnSpc>
                <a:spcPct val="107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457200" algn="l"/>
                <a:tab pos="6858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Marcion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rompted debate on orthodox position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Hebrews, James, Jude, 2 Peter, 2-3 John, and Revelation disputed for 2 centuries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. . 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1st list of final 27 NT books: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Athanasius’ Festal Letter of Easter, 367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  <a:tab pos="6858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Criteria by Which New Testament Books were Canonized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Authorship by an Apostle or a Close Associate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lang="en-US" b="1" dirty="0"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 Inherent Spiritual Quality or Authority (it changed lives) 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General Recognition; Accepted by the Majority of Churches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  <a:tab pos="6858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comes first: Canonicity or Authority?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28600"/>
            <a:ext cx="7391400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</a:rPr>
              <a:t>Formation of NT Canon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392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49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49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49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49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49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49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49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 uiExpand="1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>
            <a:extLst>
              <a:ext uri="{FF2B5EF4-FFF2-40B4-BE49-F238E27FC236}">
                <a16:creationId xmlns:a16="http://schemas.microsoft.com/office/drawing/2014/main" id="{5B705483-6EF9-48A1-BF9F-475175227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1151" y="1285421"/>
            <a:ext cx="10715077" cy="587866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4572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Books related to NT in content, but not included in Canon</a:t>
            </a:r>
          </a:p>
          <a:p>
            <a:pPr marL="4572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Generally written 2nd century or later </a:t>
            </a:r>
          </a:p>
          <a:p>
            <a:pPr marL="4572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Many are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pseudonymous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(“falsely named”); i.e., falsely attributed to a biblical character </a:t>
            </a:r>
          </a:p>
          <a:p>
            <a:pPr marL="4572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Some = good works that never found general acceptance</a:t>
            </a:r>
          </a:p>
          <a:p>
            <a:pPr marL="4572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 a collection with defined limits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Gospels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Letters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Apocalypses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Allegories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Gnostic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books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10972800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</a:rPr>
              <a:t>New Testament Apocrypha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825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49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49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49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49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49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Text Box 3">
            <a:extLst>
              <a:ext uri="{FF2B5EF4-FFF2-40B4-BE49-F238E27FC236}">
                <a16:creationId xmlns:a16="http://schemas.microsoft.com/office/drawing/2014/main" id="{7BEA6A24-97AD-45C6-A73A-A066A2B77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0658" y="1678741"/>
            <a:ext cx="63426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Text and Manuscripts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085" y="228600"/>
            <a:ext cx="11030857" cy="9233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The New Testament Text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38786C9-2A61-4519-801C-1654099C6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0658" y="2568425"/>
            <a:ext cx="63426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Textual Criticism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38FD0C38-1A74-4D86-8ABE-643462D35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4666" y="3534521"/>
            <a:ext cx="63426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Variants in the NT Text</a:t>
            </a:r>
            <a:endParaRPr lang="en-US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autoUpdateAnimBg="0"/>
      <p:bldP spid="5" grpId="0" autoUpdateAnimBg="0"/>
      <p:bldP spid="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>
            <a:extLst>
              <a:ext uri="{FF2B5EF4-FFF2-40B4-BE49-F238E27FC236}">
                <a16:creationId xmlns:a16="http://schemas.microsoft.com/office/drawing/2014/main" id="{5B705483-6EF9-48A1-BF9F-475175227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1152" y="1607276"/>
            <a:ext cx="10272162" cy="264001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  <a:tab pos="685800" algn="l"/>
              </a:tabLst>
              <a:defRPr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800" b="1" i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n-US" sz="2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wording; the exact words and their order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  <a:tab pos="685800" algn="l"/>
              </a:tabLst>
              <a:defRPr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State of the New Testament Text </a:t>
            </a:r>
          </a:p>
          <a:p>
            <a:pPr marL="914400" lvl="1" indent="-45720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NT Text Completed by AD 100</a:t>
            </a:r>
          </a:p>
          <a:p>
            <a:pPr marL="914400" lvl="1" indent="-45720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Bad News: None of the </a:t>
            </a:r>
            <a:r>
              <a:rPr lang="en-US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Autographs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survive</a:t>
            </a:r>
          </a:p>
          <a:p>
            <a:pPr marL="1371600" lvl="2" indent="-45720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lang="en-US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Autographs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= “self writing” = </a:t>
            </a:r>
            <a:r>
              <a:rPr lang="en-US" b="1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hand-written originals </a:t>
            </a:r>
          </a:p>
          <a:p>
            <a:pPr marL="914400" lvl="1" indent="-45720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Good News: over 5000 Greek </a:t>
            </a:r>
            <a:r>
              <a:rPr lang="en-US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Manuscripts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mss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exist . . .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28600"/>
            <a:ext cx="7391400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Text and Manuscripts</a:t>
            </a:r>
            <a:endParaRPr lang="en-US" sz="44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374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49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>
            <a:extLst>
              <a:ext uri="{FF2B5EF4-FFF2-40B4-BE49-F238E27FC236}">
                <a16:creationId xmlns:a16="http://schemas.microsoft.com/office/drawing/2014/main" id="{5B705483-6EF9-48A1-BF9F-475175227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564" y="1390966"/>
            <a:ext cx="11561119" cy="55378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EARLIEST = PAPYRUS MSS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Papyrus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= paper like material, made from reed plant, main writing material in antiquity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Early </a:t>
            </a:r>
            <a:r>
              <a:rPr lang="en-US" sz="2000" b="1" dirty="0" err="1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mss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are fragmentary; poorly preserved, sections of NT 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Some are </a:t>
            </a:r>
            <a:r>
              <a:rPr lang="en-US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scrolls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; most are </a:t>
            </a:r>
            <a:r>
              <a:rPr lang="en-US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codices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</a:t>
            </a:r>
            <a:r>
              <a:rPr lang="en-US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codex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= book like stack of leaves sewn on edge) 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 err="1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Mss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designated by </a:t>
            </a:r>
            <a:r>
              <a:rPr lang="en-US" sz="24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lackletter" panose="03010101010101010101" pitchFamily="66" charset="0"/>
              </a:rPr>
              <a:t>p </a:t>
            </a:r>
            <a:r>
              <a:rPr lang="en-US" sz="16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+ number</a:t>
            </a:r>
            <a:endParaRPr lang="en-US" sz="2000" b="1" dirty="0">
              <a:solidFill>
                <a:srgbClr val="FEEB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lvl="0">
              <a:defRPr/>
            </a:pPr>
            <a:endParaRPr 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EARLIEST COMPLETE = UNCIAL MSS </a:t>
            </a:r>
            <a:endParaRPr lang="en-US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Codex form, often no spaces between words, no punctuation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Named for “</a:t>
            </a:r>
            <a:r>
              <a:rPr lang="en-US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Uncial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” capital forms of letters popular in 4</a:t>
            </a:r>
            <a:r>
              <a:rPr lang="en-US" sz="2000" b="1" baseline="30000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-6</a:t>
            </a:r>
            <a:r>
              <a:rPr lang="en-US" sz="2000" b="1" baseline="30000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century; all caps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 err="1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Mss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designated by capital letter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LATER MINISCULE MSS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</a:t>
            </a:r>
            <a:r>
              <a:rPr lang="en-US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Miniscule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” = lower case letter forms popular in late antiquity-Medieval period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Designated by Arabic numerals</a:t>
            </a:r>
          </a:p>
          <a:p>
            <a:pPr marL="914400" lvl="1" indent="-45720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28600"/>
            <a:ext cx="7391400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Text and Manuscripts</a:t>
            </a:r>
            <a:endParaRPr lang="en-US" sz="44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44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49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49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49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49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49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49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49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4" name="Picture 8">
            <a:extLst>
              <a:ext uri="{FF2B5EF4-FFF2-40B4-BE49-F238E27FC236}">
                <a16:creationId xmlns:a16="http://schemas.microsoft.com/office/drawing/2014/main" id="{EC0E9615-C2AC-4C25-9D7E-9E6FB36E0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4473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9" name="Text Box 3">
            <a:extLst>
              <a:ext uri="{FF2B5EF4-FFF2-40B4-BE49-F238E27FC236}">
                <a16:creationId xmlns:a16="http://schemas.microsoft.com/office/drawing/2014/main" id="{B00D6F66-8C58-4856-B1A7-F51B20EDA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777" y="172039"/>
            <a:ext cx="8305800" cy="9233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5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Text and Manuscripts</a:t>
            </a:r>
          </a:p>
        </p:txBody>
      </p:sp>
      <p:sp>
        <p:nvSpPr>
          <p:cNvPr id="86023" name="Text Box 7">
            <a:extLst>
              <a:ext uri="{FF2B5EF4-FFF2-40B4-BE49-F238E27FC236}">
                <a16:creationId xmlns:a16="http://schemas.microsoft.com/office/drawing/2014/main" id="{34F53FCE-9AFC-42F0-A8FD-643834EB1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5845" y="1876721"/>
            <a:ext cx="5303811" cy="255454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EARLIEST</a:t>
            </a:r>
          </a:p>
          <a:p>
            <a:pPr lvl="0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PAPYRUS MSS </a:t>
            </a:r>
          </a:p>
          <a:p>
            <a:pPr algn="r">
              <a:defRPr/>
            </a:pP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>
              <a:defRPr/>
            </a:pP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John Rylands Fragment </a:t>
            </a:r>
          </a:p>
          <a:p>
            <a:pPr algn="r">
              <a:defRPr/>
            </a:pP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= </a:t>
            </a: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lackletter" pitchFamily="2" charset="0"/>
              </a:rPr>
              <a:t>p</a:t>
            </a:r>
            <a:r>
              <a:rPr lang="en-US" sz="3200" b="1" baseline="30000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52</a:t>
            </a:r>
            <a:endParaRPr lang="en-US" sz="3200" b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65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6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5" name="Picture 5">
            <a:extLst>
              <a:ext uri="{FF2B5EF4-FFF2-40B4-BE49-F238E27FC236}">
                <a16:creationId xmlns:a16="http://schemas.microsoft.com/office/drawing/2014/main" id="{7CB85824-FE9B-4541-AF8D-C5B5EFF23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05304" y="607440"/>
            <a:ext cx="13328917" cy="684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8" name="Text Box 8">
            <a:extLst>
              <a:ext uri="{FF2B5EF4-FFF2-40B4-BE49-F238E27FC236}">
                <a16:creationId xmlns:a16="http://schemas.microsoft.com/office/drawing/2014/main" id="{EA75F6E3-4B67-4BD8-BFE2-51ABE3323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1213" y="6250560"/>
            <a:ext cx="396240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Chester Beatty Papyrus I =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lackletter" pitchFamily="2" charset="0"/>
              </a:rPr>
              <a:t>p</a:t>
            </a:r>
            <a:r>
              <a:rPr lang="en-US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Box 1028">
            <a:extLst>
              <a:ext uri="{FF2B5EF4-FFF2-40B4-BE49-F238E27FC236}">
                <a16:creationId xmlns:a16="http://schemas.microsoft.com/office/drawing/2014/main" id="{9170F762-F93B-4838-AE9A-6731A54F9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29" y="0"/>
            <a:ext cx="12158542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EARLY PAPYRUS MSS           </a:t>
            </a:r>
            <a:r>
              <a:rPr lang="en-US" sz="28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Chester Beatty Papyri </a:t>
            </a:r>
            <a:r>
              <a:rPr lang="en-US" sz="24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(mostly 3rd c. </a:t>
            </a:r>
            <a:r>
              <a:rPr lang="en-US" sz="2400" b="1" cap="small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ad</a:t>
            </a:r>
            <a:r>
              <a:rPr lang="en-US" sz="24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5" name="Picture 5">
            <a:extLst>
              <a:ext uri="{FF2B5EF4-FFF2-40B4-BE49-F238E27FC236}">
                <a16:creationId xmlns:a16="http://schemas.microsoft.com/office/drawing/2014/main" id="{7CB85824-FE9B-4541-AF8D-C5B5EFF23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13194"/>
            <a:ext cx="9413738" cy="6634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8" name="Text Box 8">
            <a:extLst>
              <a:ext uri="{FF2B5EF4-FFF2-40B4-BE49-F238E27FC236}">
                <a16:creationId xmlns:a16="http://schemas.microsoft.com/office/drawing/2014/main" id="{EA75F6E3-4B67-4BD8-BFE2-51ABE3323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886" y="6413140"/>
            <a:ext cx="4111078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Chester Beatty Papyrus II =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lackletter" pitchFamily="2" charset="0"/>
              </a:rPr>
              <a:t>p</a:t>
            </a:r>
            <a:r>
              <a:rPr lang="en-US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Box 1028">
            <a:extLst>
              <a:ext uri="{FF2B5EF4-FFF2-40B4-BE49-F238E27FC236}">
                <a16:creationId xmlns:a16="http://schemas.microsoft.com/office/drawing/2014/main" id="{9170F762-F93B-4838-AE9A-6731A54F9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29" y="0"/>
            <a:ext cx="12158542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EARLY PAPYRUS MSS           </a:t>
            </a:r>
            <a:r>
              <a:rPr lang="en-US" sz="28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Chester Beatty Papyri </a:t>
            </a:r>
            <a:r>
              <a:rPr lang="en-US" sz="24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(mostly 3rd c. </a:t>
            </a:r>
            <a:r>
              <a:rPr lang="en-US" sz="2400" b="1" cap="small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ad</a:t>
            </a:r>
            <a:r>
              <a:rPr lang="en-US" sz="24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8618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30" name="Picture 1030">
            <a:extLst>
              <a:ext uri="{FF2B5EF4-FFF2-40B4-BE49-F238E27FC236}">
                <a16:creationId xmlns:a16="http://schemas.microsoft.com/office/drawing/2014/main" id="{248B76DB-B86A-4290-B0C5-CE4207165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9096" y="808182"/>
            <a:ext cx="5155813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Text Box 1028">
            <a:extLst>
              <a:ext uri="{FF2B5EF4-FFF2-40B4-BE49-F238E27FC236}">
                <a16:creationId xmlns:a16="http://schemas.microsoft.com/office/drawing/2014/main" id="{F21C36DB-B692-4E46-B780-F59E081A8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7" y="1"/>
            <a:ext cx="12059116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EARLY PAPYRUS MSS   </a:t>
            </a:r>
            <a:r>
              <a:rPr lang="en-US" sz="2800" b="1" dirty="0" err="1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Bodmer</a:t>
            </a:r>
            <a:r>
              <a:rPr lang="en-US" sz="28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Library Collection </a:t>
            </a:r>
            <a:r>
              <a:rPr lang="en-US" sz="24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(mostly 3rd c. </a:t>
            </a:r>
            <a:r>
              <a:rPr lang="en-US" sz="2400" b="1" cap="small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ad</a:t>
            </a:r>
            <a:r>
              <a:rPr lang="en-US" sz="24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</a:p>
        </p:txBody>
      </p:sp>
      <p:sp>
        <p:nvSpPr>
          <p:cNvPr id="103429" name="Text Box 1029">
            <a:extLst>
              <a:ext uri="{FF2B5EF4-FFF2-40B4-BE49-F238E27FC236}">
                <a16:creationId xmlns:a16="http://schemas.microsoft.com/office/drawing/2014/main" id="{71A0C37D-3D4A-45AB-AD9F-8FD583C95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480" y="5746735"/>
            <a:ext cx="396240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Papyrus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Bodmer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II =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lackletter" pitchFamily="2" charset="0"/>
              </a:rPr>
              <a:t>p</a:t>
            </a:r>
            <a:r>
              <a:rPr lang="en-US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66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>
            <a:extLst>
              <a:ext uri="{FF2B5EF4-FFF2-40B4-BE49-F238E27FC236}">
                <a16:creationId xmlns:a16="http://schemas.microsoft.com/office/drawing/2014/main" id="{5B705483-6EF9-48A1-BF9F-475175227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29" y="2511844"/>
            <a:ext cx="11561119" cy="236988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lvl="0">
              <a:defRPr/>
            </a:pPr>
            <a:endParaRPr 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EARLIEST COMPLETE = UNCIAL MSS </a:t>
            </a:r>
            <a:endParaRPr lang="en-US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Codex form, often no spaces between words, no punctuation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Named for “</a:t>
            </a:r>
            <a:r>
              <a:rPr lang="en-US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Uncial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” capital forms of letters popular in 4</a:t>
            </a:r>
            <a:r>
              <a:rPr lang="en-US" sz="2000" b="1" baseline="30000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-6</a:t>
            </a:r>
            <a:r>
              <a:rPr lang="en-US" sz="2000" b="1" baseline="30000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century; all caps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 err="1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Mss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designated by capital letter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28600"/>
            <a:ext cx="7391400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Text and Manuscripts</a:t>
            </a:r>
            <a:endParaRPr lang="en-US" sz="44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63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028">
            <a:extLst>
              <a:ext uri="{FF2B5EF4-FFF2-40B4-BE49-F238E27FC236}">
                <a16:creationId xmlns:a16="http://schemas.microsoft.com/office/drawing/2014/main" id="{483FB93D-5FAF-412C-BFCE-1E80692CC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1018" y="0"/>
            <a:ext cx="9140982" cy="686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7" name="Text Box 1029">
            <a:extLst>
              <a:ext uri="{FF2B5EF4-FFF2-40B4-BE49-F238E27FC236}">
                <a16:creationId xmlns:a16="http://schemas.microsoft.com/office/drawing/2014/main" id="{7928EF84-1F30-4B34-81FC-B2CF1056D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41" y="5973023"/>
            <a:ext cx="2103422" cy="66316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Codex Sinaiticus =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PTiberian" pitchFamily="2" charset="0"/>
              </a:rPr>
              <a:t>)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(4th century)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ECC7B2-8B3B-49C2-8386-057F43AFBB5F}"/>
              </a:ext>
            </a:extLst>
          </p:cNvPr>
          <p:cNvSpPr/>
          <p:nvPr/>
        </p:nvSpPr>
        <p:spPr>
          <a:xfrm>
            <a:off x="133965" y="67488"/>
            <a:ext cx="2844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UNCIAL MSS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23B2A0BC-E10B-420A-9B33-CB5D2C390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02725" y="0"/>
            <a:ext cx="6989275" cy="7479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9" name="Text Box 3">
            <a:extLst>
              <a:ext uri="{FF2B5EF4-FFF2-40B4-BE49-F238E27FC236}">
                <a16:creationId xmlns:a16="http://schemas.microsoft.com/office/drawing/2014/main" id="{6B6B2B8A-41A6-485B-87A8-AEA8626A9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063" y="6262735"/>
            <a:ext cx="670560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Codex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Vaticanus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B (4th century)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162D61-D125-4989-AAEB-EEDDE200E120}"/>
              </a:ext>
            </a:extLst>
          </p:cNvPr>
          <p:cNvSpPr/>
          <p:nvPr/>
        </p:nvSpPr>
        <p:spPr>
          <a:xfrm>
            <a:off x="1057418" y="103702"/>
            <a:ext cx="2844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UNCIAL MSS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28">
            <a:extLst>
              <a:ext uri="{FF2B5EF4-FFF2-40B4-BE49-F238E27FC236}">
                <a16:creationId xmlns:a16="http://schemas.microsoft.com/office/drawing/2014/main" id="{677D4CBA-62A3-45A7-B19E-64AFE33A9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5165" y="0"/>
            <a:ext cx="91368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Text Box 1027">
            <a:extLst>
              <a:ext uri="{FF2B5EF4-FFF2-40B4-BE49-F238E27FC236}">
                <a16:creationId xmlns:a16="http://schemas.microsoft.com/office/drawing/2014/main" id="{322D6796-8AD3-42DA-81BE-134328446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06" y="6045453"/>
            <a:ext cx="2498756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Codex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Alexandrinus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A (5th century)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0EC370-5C4F-489B-AE7F-E3E4FD99C84A}"/>
              </a:ext>
            </a:extLst>
          </p:cNvPr>
          <p:cNvSpPr/>
          <p:nvPr/>
        </p:nvSpPr>
        <p:spPr>
          <a:xfrm>
            <a:off x="133965" y="67488"/>
            <a:ext cx="2844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UNCIAL MSS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28">
            <a:extLst>
              <a:ext uri="{FF2B5EF4-FFF2-40B4-BE49-F238E27FC236}">
                <a16:creationId xmlns:a16="http://schemas.microsoft.com/office/drawing/2014/main" id="{677D4CBA-62A3-45A7-B19E-64AFE33A9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8154" y="-27418"/>
            <a:ext cx="4828401" cy="68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Text Box 1027">
            <a:extLst>
              <a:ext uri="{FF2B5EF4-FFF2-40B4-BE49-F238E27FC236}">
                <a16:creationId xmlns:a16="http://schemas.microsoft.com/office/drawing/2014/main" id="{322D6796-8AD3-42DA-81BE-134328446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06" y="6045453"/>
            <a:ext cx="2498756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Washington Gospels = W (4th-5th century)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0EC370-5C4F-489B-AE7F-E3E4FD99C84A}"/>
              </a:ext>
            </a:extLst>
          </p:cNvPr>
          <p:cNvSpPr/>
          <p:nvPr/>
        </p:nvSpPr>
        <p:spPr>
          <a:xfrm>
            <a:off x="133965" y="67488"/>
            <a:ext cx="2844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UNCIAL MSS </a:t>
            </a:r>
          </a:p>
        </p:txBody>
      </p:sp>
    </p:spTree>
    <p:extLst>
      <p:ext uri="{BB962C8B-B14F-4D97-AF65-F5344CB8AC3E}">
        <p14:creationId xmlns:p14="http://schemas.microsoft.com/office/powerpoint/2010/main" val="3037468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ext Box 3">
            <a:extLst>
              <a:ext uri="{FF2B5EF4-FFF2-40B4-BE49-F238E27FC236}">
                <a16:creationId xmlns:a16="http://schemas.microsoft.com/office/drawing/2014/main" id="{8A84668F-4263-49C1-A2E1-792CA6D38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911" y="4127091"/>
            <a:ext cx="5170289" cy="147732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Codex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Ephraemi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C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(5th century)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</a:t>
            </a:r>
            <a:r>
              <a:rPr lang="en-US" b="1" i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palimpsest </a:t>
            </a:r>
            <a:r>
              <a:rPr lang="en-U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= reused </a:t>
            </a:r>
            <a:r>
              <a:rPr lang="en-US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ms</a:t>
            </a:r>
            <a:r>
              <a:rPr lang="en-U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; written over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parchment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was reused in the 12th century for a work of St.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Ephraem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339" name="Picture 5">
            <a:extLst>
              <a:ext uri="{FF2B5EF4-FFF2-40B4-BE49-F238E27FC236}">
                <a16:creationId xmlns:a16="http://schemas.microsoft.com/office/drawing/2014/main" id="{C8D3C526-954E-4A27-ACC0-D56EB3B47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87294" y="0"/>
            <a:ext cx="51702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03AC49-BD7A-4376-9D94-F54261E6763B}"/>
              </a:ext>
            </a:extLst>
          </p:cNvPr>
          <p:cNvSpPr/>
          <p:nvPr/>
        </p:nvSpPr>
        <p:spPr>
          <a:xfrm>
            <a:off x="133965" y="67488"/>
            <a:ext cx="2844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UNCIAL MSS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5">
            <a:extLst>
              <a:ext uri="{FF2B5EF4-FFF2-40B4-BE49-F238E27FC236}">
                <a16:creationId xmlns:a16="http://schemas.microsoft.com/office/drawing/2014/main" id="{C8D3C526-954E-4A27-ACC0-D56EB3B47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22617" y="0"/>
            <a:ext cx="1116938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7" name="Text Box 3">
            <a:extLst>
              <a:ext uri="{FF2B5EF4-FFF2-40B4-BE49-F238E27FC236}">
                <a16:creationId xmlns:a16="http://schemas.microsoft.com/office/drawing/2014/main" id="{8A84668F-4263-49C1-A2E1-792CA6D38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7961" y="5916562"/>
            <a:ext cx="2694039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Codex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Bezae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= D (5th-6th century)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03AC49-BD7A-4376-9D94-F54261E6763B}"/>
              </a:ext>
            </a:extLst>
          </p:cNvPr>
          <p:cNvSpPr/>
          <p:nvPr/>
        </p:nvSpPr>
        <p:spPr>
          <a:xfrm>
            <a:off x="84804" y="0"/>
            <a:ext cx="2844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UNCIAL MSS </a:t>
            </a:r>
          </a:p>
        </p:txBody>
      </p:sp>
    </p:spTree>
    <p:extLst>
      <p:ext uri="{BB962C8B-B14F-4D97-AF65-F5344CB8AC3E}">
        <p14:creationId xmlns:p14="http://schemas.microsoft.com/office/powerpoint/2010/main" val="556287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>
            <a:extLst>
              <a:ext uri="{FF2B5EF4-FFF2-40B4-BE49-F238E27FC236}">
                <a16:creationId xmlns:a16="http://schemas.microsoft.com/office/drawing/2014/main" id="{5B705483-6EF9-48A1-BF9F-475175227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564" y="1390966"/>
            <a:ext cx="11561119" cy="24600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LATER MINISCULE MSS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“</a:t>
            </a:r>
            <a:r>
              <a:rPr lang="en-US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Miniscule</a:t>
            </a: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” = lower case letter forms popular in late antiquity-Medieval period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Designated by Arabic numerals</a:t>
            </a:r>
          </a:p>
          <a:p>
            <a:pPr marL="914400" lvl="1" indent="-45720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457200" algn="l"/>
                <a:tab pos="685800" algn="l"/>
              </a:tabLst>
              <a:defRPr/>
            </a:pP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28600"/>
            <a:ext cx="7391400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Text and Manuscripts</a:t>
            </a:r>
            <a:endParaRPr lang="en-US" sz="44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56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Text Box 4">
            <a:extLst>
              <a:ext uri="{FF2B5EF4-FFF2-40B4-BE49-F238E27FC236}">
                <a16:creationId xmlns:a16="http://schemas.microsoft.com/office/drawing/2014/main" id="{7DF59E75-B110-4B9F-9CE6-04633D63B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10" y="235802"/>
            <a:ext cx="4114800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MINISCULE MSS </a:t>
            </a:r>
          </a:p>
        </p:txBody>
      </p:sp>
      <p:pic>
        <p:nvPicPr>
          <p:cNvPr id="111622" name="Picture 6" descr="C:\My Documents\My Pictures\Bible\NT1-13.JPG">
            <a:extLst>
              <a:ext uri="{FF2B5EF4-FFF2-40B4-BE49-F238E27FC236}">
                <a16:creationId xmlns:a16="http://schemas.microsoft.com/office/drawing/2014/main" id="{9654D1F1-9B71-455F-B5CB-7CE0E861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850" y="0"/>
            <a:ext cx="4756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3" name="Picture 7" descr="C:\My Documents\My Pictures\Bible\NT1-14.JPG">
            <a:extLst>
              <a:ext uri="{FF2B5EF4-FFF2-40B4-BE49-F238E27FC236}">
                <a16:creationId xmlns:a16="http://schemas.microsoft.com/office/drawing/2014/main" id="{94D0FB1A-91A2-4A13-9640-5DF12F21F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1" y="0"/>
            <a:ext cx="4683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4" name="Text Box 8">
            <a:extLst>
              <a:ext uri="{FF2B5EF4-FFF2-40B4-BE49-F238E27FC236}">
                <a16:creationId xmlns:a16="http://schemas.microsoft.com/office/drawing/2014/main" id="{1FEDA264-2267-441B-92AA-5A96F7A7F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30" y="4295910"/>
            <a:ext cx="396240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Gregory number 14</a:t>
            </a:r>
          </a:p>
          <a:p>
            <a:pPr>
              <a:defRPr/>
            </a:pP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(10th century)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Text Box 3">
            <a:extLst>
              <a:ext uri="{FF2B5EF4-FFF2-40B4-BE49-F238E27FC236}">
                <a16:creationId xmlns:a16="http://schemas.microsoft.com/office/drawing/2014/main" id="{7BEA6A24-97AD-45C6-A73A-A066A2B77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0658" y="1678741"/>
            <a:ext cx="63426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Text and Manuscripts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28600"/>
            <a:ext cx="73914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New Testament Text</a:t>
            </a:r>
            <a:endParaRPr lang="en-US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38786C9-2A61-4519-801C-1654099C6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0658" y="2568425"/>
            <a:ext cx="63426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Textual Criticism</a:t>
            </a:r>
            <a:endParaRPr 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974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Text Box 3">
            <a:extLst>
              <a:ext uri="{FF2B5EF4-FFF2-40B4-BE49-F238E27FC236}">
                <a16:creationId xmlns:a16="http://schemas.microsoft.com/office/drawing/2014/main" id="{849FABAA-98E6-49A4-B253-1EABFB499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62" y="238433"/>
            <a:ext cx="8305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Textual Criticism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91140" name="Text Box 4">
            <a:extLst>
              <a:ext uri="{FF2B5EF4-FFF2-40B4-BE49-F238E27FC236}">
                <a16:creationId xmlns:a16="http://schemas.microsoft.com/office/drawing/2014/main" id="{5A33DB69-8D5D-4D3B-9E02-5E0C000DE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743" y="1322440"/>
            <a:ext cx="10933470" cy="357020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461963" indent="-461963" algn="l">
              <a:buFontTx/>
              <a:buChar char="•"/>
              <a:defRPr/>
            </a:pPr>
            <a:r>
              <a:rPr lang="en-US" sz="28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Textual Criticism 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= the effort to restore the original reading of a text</a:t>
            </a:r>
          </a:p>
          <a:p>
            <a:pPr marL="461963" indent="-461963" algn="l">
              <a:buFontTx/>
              <a:buChar char="•"/>
              <a:defRPr/>
            </a:pP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61963" indent="-461963" algn="l">
              <a:buFontTx/>
              <a:buChar char="•"/>
              <a:defRPr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scholarly process done on any text for which . . . </a:t>
            </a:r>
          </a:p>
          <a:p>
            <a:pPr marL="919163" lvl="1" indent="-461963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original (autograph) does not exist</a:t>
            </a:r>
          </a:p>
          <a:p>
            <a:pPr marL="919163" lvl="1" indent="-461963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Multiple MSS copies exist that do not agree exactly</a:t>
            </a:r>
          </a:p>
          <a:p>
            <a:pPr marL="461963" indent="-461963">
              <a:buFontTx/>
              <a:buChar char="•"/>
              <a:defRPr/>
            </a:pP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61963" indent="-461963">
              <a:buFontTx/>
              <a:buChar char="•"/>
              <a:defRPr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New Testament is the best and most extensive example</a:t>
            </a:r>
          </a:p>
          <a:p>
            <a:pPr marL="461963" indent="-461963" algn="l">
              <a:buFontTx/>
              <a:buChar char="•"/>
              <a:defRPr/>
            </a:pP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482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uiExpand="1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Text Box 3">
            <a:extLst>
              <a:ext uri="{FF2B5EF4-FFF2-40B4-BE49-F238E27FC236}">
                <a16:creationId xmlns:a16="http://schemas.microsoft.com/office/drawing/2014/main" id="{7BEA6A24-97AD-45C6-A73A-A066A2B77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0658" y="1678741"/>
            <a:ext cx="63426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Text and Manuscripts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0DDC0082-ECD4-45EE-96B2-D49CF0F1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085" y="228600"/>
            <a:ext cx="10958285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The New Testament Text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38786C9-2A61-4519-801C-1654099C6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0658" y="2568425"/>
            <a:ext cx="63426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Textual Criticism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38FD0C38-1A74-4D86-8ABE-643462D35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4666" y="3534521"/>
            <a:ext cx="63426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Variants in the NT Text</a:t>
            </a:r>
            <a:endParaRPr 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289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Text Box 3">
            <a:extLst>
              <a:ext uri="{FF2B5EF4-FFF2-40B4-BE49-F238E27FC236}">
                <a16:creationId xmlns:a16="http://schemas.microsoft.com/office/drawing/2014/main" id="{849FABAA-98E6-49A4-B253-1EABFB499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362" y="238433"/>
            <a:ext cx="8305800" cy="76944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Variants in the NT Text</a:t>
            </a:r>
            <a:endParaRPr lang="en-US" sz="44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91140" name="Text Box 4">
            <a:extLst>
              <a:ext uri="{FF2B5EF4-FFF2-40B4-BE49-F238E27FC236}">
                <a16:creationId xmlns:a16="http://schemas.microsoft.com/office/drawing/2014/main" id="{5A33DB69-8D5D-4D3B-9E02-5E0C000DE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546" y="1322440"/>
            <a:ext cx="11225625" cy="50167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461963" indent="-461963" algn="l">
              <a:buFontTx/>
              <a:buChar char="•"/>
              <a:defRPr/>
            </a:pP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Variants</a:t>
            </a: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differences between MSS of the same text</a:t>
            </a:r>
          </a:p>
          <a:p>
            <a:pPr marL="461963" indent="-461963" algn="l">
              <a:buFontTx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Early copying done for local congregations</a:t>
            </a:r>
          </a:p>
          <a:p>
            <a:pPr marL="461963" indent="-461963" algn="l">
              <a:buFontTx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Paul encouraged copying 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(Col 4:16)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61963" indent="-461963" algn="l">
              <a:buFontTx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Copying by amateurs; </a:t>
            </a: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variants are </a:t>
            </a:r>
            <a:r>
              <a:rPr lang="en-US" sz="3200" b="1" i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unintentional</a:t>
            </a: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errors</a:t>
            </a:r>
          </a:p>
          <a:p>
            <a:pPr marL="461963" indent="-461963" algn="l">
              <a:buFontTx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Most variants created by 4th century</a:t>
            </a:r>
          </a:p>
          <a:p>
            <a:pPr marL="461963" indent="-461963" algn="l">
              <a:buFontTx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Later, some changes made for doctrinal or other reasons; </a:t>
            </a: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variants are </a:t>
            </a:r>
            <a:r>
              <a:rPr lang="en-US" sz="3200" b="1" i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intentional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Variants fall into broad geographical groups: </a:t>
            </a:r>
          </a:p>
          <a:p>
            <a:pPr algn="l"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Syrian/Byzantine; Alexandrian; Western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1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1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1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uiExpand="1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>
            <a:extLst>
              <a:ext uri="{FF2B5EF4-FFF2-40B4-BE49-F238E27FC236}">
                <a16:creationId xmlns:a16="http://schemas.microsoft.com/office/drawing/2014/main" id="{65B90E5A-5129-4D56-B94B-E5417EB75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433" y="297426"/>
            <a:ext cx="92865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Unintentional Changes (Errors)</a:t>
            </a:r>
          </a:p>
        </p:txBody>
      </p:sp>
      <p:sp>
        <p:nvSpPr>
          <p:cNvPr id="116739" name="Text Box 3">
            <a:extLst>
              <a:ext uri="{FF2B5EF4-FFF2-40B4-BE49-F238E27FC236}">
                <a16:creationId xmlns:a16="http://schemas.microsoft.com/office/drawing/2014/main" id="{64E9C501-697F-4FB8-83AD-CF30A8A71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371600"/>
            <a:ext cx="8839200" cy="50783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600" b="1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Errors of sight</a:t>
            </a:r>
            <a:r>
              <a:rPr lang="en-US" sz="3600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from reading incorrectly</a:t>
            </a:r>
            <a:endParaRPr lang="en-US" sz="3600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8975" lvl="1" indent="-231775" algn="l">
              <a:buFontTx/>
              <a:buChar char="•"/>
              <a:defRPr/>
            </a:pPr>
            <a:r>
              <a:rPr lang="en-US" sz="2400" b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Wrong Division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Words: </a:t>
            </a:r>
            <a:r>
              <a:rPr lang="en-US" sz="2400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Fusion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Fission</a:t>
            </a:r>
            <a:endParaRPr lang="en-US" sz="2400" dirty="0">
              <a:solidFill>
                <a:srgbClr val="FEEB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8975" lvl="1" indent="-231775">
              <a:buFontTx/>
              <a:buChar char="•"/>
              <a:defRPr/>
            </a:pPr>
            <a:r>
              <a:rPr lang="en-US" sz="2400" b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Confusion of Similar Letters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l-GR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l-GR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ξ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88975" lvl="1" indent="-231775" algn="l">
              <a:buFontTx/>
              <a:buChar char="•"/>
              <a:defRPr/>
            </a:pPr>
            <a:r>
              <a:rPr lang="en-US" sz="24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Homoeoteleuton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(“similar ending”): Omission caused by similar  endings of words/phrases</a:t>
            </a:r>
          </a:p>
          <a:p>
            <a:pPr marL="688975" lvl="1" indent="-231775" algn="l">
              <a:buFontTx/>
              <a:buChar char="•"/>
              <a:defRPr/>
            </a:pPr>
            <a:r>
              <a:rPr lang="en-US" sz="2400" b="1" i="1" dirty="0" err="1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Homoeoarchton</a:t>
            </a:r>
            <a:r>
              <a:rPr lang="en-US" sz="24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(“similar beginning”): Omission caused by similar beginnings of words/phrases</a:t>
            </a:r>
          </a:p>
          <a:p>
            <a:pPr marL="688975" lvl="1" indent="-231775" algn="l">
              <a:buFontTx/>
              <a:buChar char="•"/>
              <a:defRPr/>
            </a:pPr>
            <a:r>
              <a:rPr lang="en-US" sz="24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Haplography 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(“single writing”): Writing once (word or letter) what should be written twice</a:t>
            </a:r>
          </a:p>
          <a:p>
            <a:pPr marL="688975" lvl="1" indent="-231775" algn="l">
              <a:buFontTx/>
              <a:buChar char="•"/>
              <a:defRPr/>
            </a:pPr>
            <a:r>
              <a:rPr lang="en-US" sz="24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Dittography 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(“writing twice”): Writing twice what should be written once </a:t>
            </a:r>
          </a:p>
          <a:p>
            <a:pPr marL="688975" lvl="1" indent="-231775" algn="l">
              <a:buFontTx/>
              <a:buChar char="•"/>
              <a:defRPr/>
            </a:pPr>
            <a:r>
              <a:rPr lang="en-US" sz="24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Metathesis </a:t>
            </a:r>
            <a:r>
              <a:rPr lang="en-US" sz="2400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(“change of place”): Transposition of words or phrases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uiExpand="1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>
            <a:extLst>
              <a:ext uri="{FF2B5EF4-FFF2-40B4-BE49-F238E27FC236}">
                <a16:creationId xmlns:a16="http://schemas.microsoft.com/office/drawing/2014/main" id="{65B90E5A-5129-4D56-B94B-E5417EB75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433" y="297426"/>
            <a:ext cx="92865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Unintentional Changes (Errors)</a:t>
            </a:r>
          </a:p>
        </p:txBody>
      </p:sp>
      <p:sp>
        <p:nvSpPr>
          <p:cNvPr id="116739" name="Text Box 3">
            <a:extLst>
              <a:ext uri="{FF2B5EF4-FFF2-40B4-BE49-F238E27FC236}">
                <a16:creationId xmlns:a16="http://schemas.microsoft.com/office/drawing/2014/main" id="{64E9C501-697F-4FB8-83AD-CF30A8A71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371600"/>
            <a:ext cx="8839200" cy="403187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61963" indent="-461963">
              <a:defRPr/>
            </a:pPr>
            <a:r>
              <a:rPr lang="en-US" sz="3200" b="1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Errors of Writing</a:t>
            </a:r>
            <a:r>
              <a:rPr lang="en-US" sz="3200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(spelling, etc.): </a:t>
            </a:r>
            <a:r>
              <a:rPr lang="en-US" sz="3200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to various errors of sight, but in the writing process</a:t>
            </a:r>
          </a:p>
          <a:p>
            <a:pPr marL="461963" indent="-461963">
              <a:defRPr/>
            </a:pPr>
            <a:r>
              <a:rPr lang="en-US" sz="3200" b="1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Errors of Hearing</a:t>
            </a:r>
            <a:r>
              <a:rPr lang="en-US" sz="3200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b="1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Homophony</a:t>
            </a:r>
            <a:r>
              <a:rPr lang="en-US" sz="3200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certain words were pronounced alike</a:t>
            </a:r>
          </a:p>
          <a:p>
            <a:pPr marL="461963" indent="-461963">
              <a:defRPr/>
            </a:pPr>
            <a:r>
              <a:rPr lang="en-US" sz="3200" b="1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Errors of Memory</a:t>
            </a:r>
            <a:r>
              <a:rPr lang="en-US" sz="3200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61963" indent="-461963">
              <a:defRPr/>
            </a:pPr>
            <a:r>
              <a:rPr lang="en-US" sz="3200" b="1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Errors of Judgement</a:t>
            </a:r>
            <a:r>
              <a:rPr lang="en-US" sz="3200" i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e.g., inclusion of marginal note into text (John 5:4??)</a:t>
            </a:r>
          </a:p>
        </p:txBody>
      </p:sp>
    </p:spTree>
    <p:extLst>
      <p:ext uri="{BB962C8B-B14F-4D97-AF65-F5344CB8AC3E}">
        <p14:creationId xmlns:p14="http://schemas.microsoft.com/office/powerpoint/2010/main" val="307457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72" name="Text Box 16">
            <a:extLst>
              <a:ext uri="{FF2B5EF4-FFF2-40B4-BE49-F238E27FC236}">
                <a16:creationId xmlns:a16="http://schemas.microsoft.com/office/drawing/2014/main" id="{6CD1FEAD-CD58-44E8-9CB1-7994AAE09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971800"/>
            <a:ext cx="8839200" cy="1066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“I do not ask that you take them from the world, but that you keep them from evil.”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1870" name="Text Box 14">
            <a:extLst>
              <a:ext uri="{FF2B5EF4-FFF2-40B4-BE49-F238E27FC236}">
                <a16:creationId xmlns:a16="http://schemas.microsoft.com/office/drawing/2014/main" id="{22674F57-7BCA-4DA1-BE9D-C7D4244A0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971800"/>
            <a:ext cx="8839200" cy="1066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“I do not ask that you take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them from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the world, but that you keep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them from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evil.”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1868" name="Text Box 12">
            <a:extLst>
              <a:ext uri="{FF2B5EF4-FFF2-40B4-BE49-F238E27FC236}">
                <a16:creationId xmlns:a16="http://schemas.microsoft.com/office/drawing/2014/main" id="{3092F832-7ABF-43DD-B260-6755863E5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49363"/>
            <a:ext cx="8839200" cy="156966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lvl="0">
              <a:defRPr/>
            </a:pPr>
            <a:r>
              <a:rPr lang="en-US" sz="3200" b="1" i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Homoioteleuton </a:t>
            </a: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(“similar ending”) </a:t>
            </a:r>
            <a:endParaRPr lang="en-US" sz="3200" b="1" i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lvl="0">
              <a:defRPr/>
            </a:pPr>
            <a:endParaRPr lang="en-US" sz="3200" b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lvl="0">
              <a:defRPr/>
            </a:pP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John 17:5</a:t>
            </a:r>
            <a:endParaRPr lang="en-US" b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1858" name="Text Box 2">
            <a:extLst>
              <a:ext uri="{FF2B5EF4-FFF2-40B4-BE49-F238E27FC236}">
                <a16:creationId xmlns:a16="http://schemas.microsoft.com/office/drawing/2014/main" id="{8A21BED9-A8E1-4321-9E5F-52C2346B9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0"/>
            <a:ext cx="8305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Variant Examples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2" grpId="0" autoUpdateAnimBg="0"/>
      <p:bldP spid="121870" grpId="0" animBg="1" autoUpdateAnimBg="0"/>
      <p:bldP spid="121868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71" name="Text Box 15">
            <a:extLst>
              <a:ext uri="{FF2B5EF4-FFF2-40B4-BE49-F238E27FC236}">
                <a16:creationId xmlns:a16="http://schemas.microsoft.com/office/drawing/2014/main" id="{52E0EEC3-D498-43D2-BFDE-2822249D1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971800"/>
            <a:ext cx="8839200" cy="144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“I do not ask that you take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them from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evil.”</a:t>
            </a:r>
          </a:p>
          <a:p>
            <a:pPr algn="l">
              <a:defRPr/>
            </a:pP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l"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1868" name="Text Box 12">
            <a:extLst>
              <a:ext uri="{FF2B5EF4-FFF2-40B4-BE49-F238E27FC236}">
                <a16:creationId xmlns:a16="http://schemas.microsoft.com/office/drawing/2014/main" id="{3092F832-7ABF-43DD-B260-6755863E5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49363"/>
            <a:ext cx="8839200" cy="156966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i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Homoioteleuton </a:t>
            </a: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(“similar ending”) </a:t>
            </a:r>
            <a:endParaRPr lang="en-US" sz="3200" b="1" i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3200" b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John 17:5</a:t>
            </a:r>
            <a:endParaRPr lang="en-US" b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1858" name="Text Box 2">
            <a:extLst>
              <a:ext uri="{FF2B5EF4-FFF2-40B4-BE49-F238E27FC236}">
                <a16:creationId xmlns:a16="http://schemas.microsoft.com/office/drawing/2014/main" id="{8A21BED9-A8E1-4321-9E5F-52C2346B9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0"/>
            <a:ext cx="8305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Variant Examples</a:t>
            </a:r>
            <a:endParaRPr lang="en-US" sz="3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104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4" descr="C:\Pics\Bible\NT2-05.JPG">
            <a:extLst>
              <a:ext uri="{FF2B5EF4-FFF2-40B4-BE49-F238E27FC236}">
                <a16:creationId xmlns:a16="http://schemas.microsoft.com/office/drawing/2014/main" id="{9C6805D8-FCB7-40E0-9237-BBC6473AA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347108"/>
            <a:ext cx="9144000" cy="543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6" name="Text Box 6">
            <a:extLst>
              <a:ext uri="{FF2B5EF4-FFF2-40B4-BE49-F238E27FC236}">
                <a16:creationId xmlns:a16="http://schemas.microsoft.com/office/drawing/2014/main" id="{8B87D3EF-E827-4C37-9EE1-A7D115303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0"/>
            <a:ext cx="8305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Variant Examples</a:t>
            </a: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122889" name="Text Box 9">
            <a:extLst>
              <a:ext uri="{FF2B5EF4-FFF2-40B4-BE49-F238E27FC236}">
                <a16:creationId xmlns:a16="http://schemas.microsoft.com/office/drawing/2014/main" id="{56EE24FF-D28D-4410-A76A-B9A9C124B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5569" y="4955495"/>
            <a:ext cx="2175403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Later scribe’s</a:t>
            </a:r>
          </a:p>
          <a:p>
            <a:pPr>
              <a:defRPr/>
            </a:pP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correction</a:t>
            </a:r>
          </a:p>
        </p:txBody>
      </p:sp>
      <p:sp>
        <p:nvSpPr>
          <p:cNvPr id="122891" name="Text Box 11">
            <a:extLst>
              <a:ext uri="{FF2B5EF4-FFF2-40B4-BE49-F238E27FC236}">
                <a16:creationId xmlns:a16="http://schemas.microsoft.com/office/drawing/2014/main" id="{0355D9CE-BCBB-421D-907B-FB5BD5FB0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0" y="1631270"/>
            <a:ext cx="522288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  <a:endParaRPr lang="en-US" sz="4000">
              <a:solidFill>
                <a:schemeClr val="folHlink"/>
              </a:solidFill>
            </a:endParaRPr>
          </a:p>
        </p:txBody>
      </p:sp>
      <p:sp>
        <p:nvSpPr>
          <p:cNvPr id="122892" name="Text Box 12">
            <a:extLst>
              <a:ext uri="{FF2B5EF4-FFF2-40B4-BE49-F238E27FC236}">
                <a16:creationId xmlns:a16="http://schemas.microsoft.com/office/drawing/2014/main" id="{A9CB2C25-D7A8-433A-ABC4-EA92683D3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202895"/>
            <a:ext cx="3429000" cy="682495"/>
          </a:xfrm>
          <a:prstGeom prst="rect">
            <a:avLst/>
          </a:prstGeom>
          <a:solidFill>
            <a:srgbClr val="808080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sz="3200">
                <a:latin typeface="SPIonic" pitchFamily="2" charset="0"/>
              </a:rPr>
              <a:t>AUTOUS </a:t>
            </a: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= “them”</a:t>
            </a:r>
            <a:endParaRPr lang="en-US" sz="3200">
              <a:latin typeface="SPIonic" pitchFamily="2" charset="0"/>
            </a:endParaRPr>
          </a:p>
        </p:txBody>
      </p:sp>
      <p:sp>
        <p:nvSpPr>
          <p:cNvPr id="122895" name="Line 15">
            <a:extLst>
              <a:ext uri="{FF2B5EF4-FFF2-40B4-BE49-F238E27FC236}">
                <a16:creationId xmlns:a16="http://schemas.microsoft.com/office/drawing/2014/main" id="{D5471826-C959-4B87-A206-D7AA2DB723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800" y="4269694"/>
            <a:ext cx="2133600" cy="76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2896" name="Oval 16">
            <a:extLst>
              <a:ext uri="{FF2B5EF4-FFF2-40B4-BE49-F238E27FC236}">
                <a16:creationId xmlns:a16="http://schemas.microsoft.com/office/drawing/2014/main" id="{408F837A-BE16-4636-9A0A-A8F67F601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5400" y="3868900"/>
            <a:ext cx="3276600" cy="64918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22897" name="Line 17">
            <a:extLst>
              <a:ext uri="{FF2B5EF4-FFF2-40B4-BE49-F238E27FC236}">
                <a16:creationId xmlns:a16="http://schemas.microsoft.com/office/drawing/2014/main" id="{5616025C-DF29-4771-833E-55C199F066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87000" y="4422094"/>
            <a:ext cx="10668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2898" name="Oval 18">
            <a:extLst>
              <a:ext uri="{FF2B5EF4-FFF2-40B4-BE49-F238E27FC236}">
                <a16:creationId xmlns:a16="http://schemas.microsoft.com/office/drawing/2014/main" id="{467E0086-B67B-4E87-8BD6-0213A424E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288000"/>
            <a:ext cx="2743200" cy="64918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" name="Text Box 12">
            <a:extLst>
              <a:ext uri="{FF2B5EF4-FFF2-40B4-BE49-F238E27FC236}">
                <a16:creationId xmlns:a16="http://schemas.microsoft.com/office/drawing/2014/main" id="{B952CF4F-2DE3-445F-ABA5-51AADF4AC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46" y="1283332"/>
            <a:ext cx="8839200" cy="156966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i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Homoioteleuton</a:t>
            </a:r>
          </a:p>
          <a:p>
            <a:pPr>
              <a:defRPr/>
            </a:pPr>
            <a:endParaRPr lang="en-US" sz="3200" b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John 17:5</a:t>
            </a:r>
            <a:endParaRPr lang="en-US" b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2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2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9" grpId="0" autoUpdateAnimBg="0"/>
      <p:bldP spid="122892" grpId="0" animBg="1" autoUpdateAnimBg="0"/>
      <p:bldP spid="122896" grpId="0" animBg="1"/>
      <p:bldP spid="12289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>
            <a:extLst>
              <a:ext uri="{FF2B5EF4-FFF2-40B4-BE49-F238E27FC236}">
                <a16:creationId xmlns:a16="http://schemas.microsoft.com/office/drawing/2014/main" id="{65B90E5A-5129-4D56-B94B-E5417EB75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433" y="297426"/>
            <a:ext cx="928656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Intentional Changes</a:t>
            </a:r>
          </a:p>
        </p:txBody>
      </p:sp>
      <p:sp>
        <p:nvSpPr>
          <p:cNvPr id="116739" name="Text Box 3">
            <a:extLst>
              <a:ext uri="{FF2B5EF4-FFF2-40B4-BE49-F238E27FC236}">
                <a16:creationId xmlns:a16="http://schemas.microsoft.com/office/drawing/2014/main" id="{64E9C501-697F-4FB8-83AD-CF30A8A71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371600"/>
            <a:ext cx="8839200" cy="403187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61963" indent="-461963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Grammatical/linguistic changes</a:t>
            </a:r>
          </a:p>
          <a:p>
            <a:pPr marL="461963" indent="-461963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Liturgical changes</a:t>
            </a:r>
          </a:p>
          <a:p>
            <a:pPr marL="461963" indent="-461963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Elimination of discrepancies</a:t>
            </a:r>
          </a:p>
          <a:p>
            <a:pPr marL="461963" indent="-461963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Harmonization </a:t>
            </a:r>
          </a:p>
          <a:p>
            <a:pPr marL="461963" indent="-461963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Conflation</a:t>
            </a:r>
          </a:p>
          <a:p>
            <a:pPr marL="461963" indent="-461963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Attempts to correct a MS error</a:t>
            </a:r>
          </a:p>
          <a:p>
            <a:pPr marL="461963" indent="-461963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Doctrinal changes </a:t>
            </a:r>
          </a:p>
          <a:p>
            <a:pPr marL="461963" indent="-461963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solidFill>
                  <a:srgbClr val="FEE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Complementary word additions</a:t>
            </a:r>
          </a:p>
        </p:txBody>
      </p:sp>
    </p:spTree>
    <p:extLst>
      <p:ext uri="{BB962C8B-B14F-4D97-AF65-F5344CB8AC3E}">
        <p14:creationId xmlns:p14="http://schemas.microsoft.com/office/powerpoint/2010/main" val="224777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uiExpand="1" build="p" bldLvl="2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>
            <a:extLst>
              <a:ext uri="{FF2B5EF4-FFF2-40B4-BE49-F238E27FC236}">
                <a16:creationId xmlns:a16="http://schemas.microsoft.com/office/drawing/2014/main" id="{F2A8F5A1-F3FD-46D2-A2AF-9A6E45F27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0"/>
            <a:ext cx="8305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Variant Examples</a:t>
            </a:r>
            <a:endParaRPr lang="en-US" sz="3600">
              <a:solidFill>
                <a:schemeClr val="tx2"/>
              </a:solidFill>
            </a:endParaRPr>
          </a:p>
        </p:txBody>
      </p:sp>
      <p:pic>
        <p:nvPicPr>
          <p:cNvPr id="23555" name="Picture 5" descr="C:\My Documents\My Pictures\Bible\NT2-15.JPG">
            <a:extLst>
              <a:ext uri="{FF2B5EF4-FFF2-40B4-BE49-F238E27FC236}">
                <a16:creationId xmlns:a16="http://schemas.microsoft.com/office/drawing/2014/main" id="{C19A2033-FECF-4B0F-B6E2-77222BEAF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93800"/>
            <a:ext cx="9144000" cy="566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70" name="Text Box 6">
            <a:extLst>
              <a:ext uri="{FF2B5EF4-FFF2-40B4-BE49-F238E27FC236}">
                <a16:creationId xmlns:a16="http://schemas.microsoft.com/office/drawing/2014/main" id="{05B1A36B-7539-4692-ABFB-5ECE4DD41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438400"/>
            <a:ext cx="662940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SPIonic" pitchFamily="2" charset="0"/>
              </a:rPr>
              <a:t>Pros  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SPIonic" pitchFamily="2" charset="0"/>
              </a:rPr>
              <a:t>Efesiouj</a:t>
            </a:r>
            <a:r>
              <a:rPr lang="en-US" sz="3600" dirty="0">
                <a:latin typeface="SPIonic" pitchFamily="2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Arial" charset="0"/>
              </a:rPr>
              <a:t>= to the Ephesians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3671" name="Text Box 7">
            <a:extLst>
              <a:ext uri="{FF2B5EF4-FFF2-40B4-BE49-F238E27FC236}">
                <a16:creationId xmlns:a16="http://schemas.microsoft.com/office/drawing/2014/main" id="{1BFD967D-AA9B-4A74-93FD-02618B9C3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1"/>
            <a:ext cx="8229600" cy="682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en-US" altLang="en-US" sz="3200">
                <a:latin typeface="SPIonic" panose="00000400000000000000" pitchFamily="2" charset="2"/>
              </a:rPr>
              <a:t>Pauloj  apostoloj Xru Ihu  dia qelhmatoj</a:t>
            </a:r>
          </a:p>
        </p:txBody>
      </p:sp>
      <p:sp>
        <p:nvSpPr>
          <p:cNvPr id="113673" name="Text Box 9">
            <a:extLst>
              <a:ext uri="{FF2B5EF4-FFF2-40B4-BE49-F238E27FC236}">
                <a16:creationId xmlns:a16="http://schemas.microsoft.com/office/drawing/2014/main" id="{96F57D06-A3BA-42FC-B699-E14C18354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810001"/>
            <a:ext cx="8229600" cy="682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en-US" altLang="en-US" sz="3200">
                <a:latin typeface="SPIonic" panose="00000400000000000000" pitchFamily="2" charset="2"/>
              </a:rPr>
              <a:t>Qu toij agioij   ousin  kai pistoij en Xrw</a:t>
            </a:r>
          </a:p>
        </p:txBody>
      </p:sp>
      <p:sp>
        <p:nvSpPr>
          <p:cNvPr id="113672" name="Text Box 8">
            <a:extLst>
              <a:ext uri="{FF2B5EF4-FFF2-40B4-BE49-F238E27FC236}">
                <a16:creationId xmlns:a16="http://schemas.microsoft.com/office/drawing/2014/main" id="{6DA4A548-6D1D-44E4-92BF-EF00E7BDE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733799"/>
            <a:ext cx="7981749" cy="3776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Paul,               apostle          of         Christ Jesus   through     (the) will</a:t>
            </a:r>
          </a:p>
        </p:txBody>
      </p:sp>
      <p:sp>
        <p:nvSpPr>
          <p:cNvPr id="113674" name="Text Box 10">
            <a:extLst>
              <a:ext uri="{FF2B5EF4-FFF2-40B4-BE49-F238E27FC236}">
                <a16:creationId xmlns:a16="http://schemas.microsoft.com/office/drawing/2014/main" id="{C2F89AED-3808-43A0-A9BA-2EA46E935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4267200"/>
            <a:ext cx="7884694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(of) God to the      saints     (who) are     also      faithful         in     Christ</a:t>
            </a:r>
          </a:p>
        </p:txBody>
      </p:sp>
      <p:sp>
        <p:nvSpPr>
          <p:cNvPr id="113675" name="Text Box 11">
            <a:extLst>
              <a:ext uri="{FF2B5EF4-FFF2-40B4-BE49-F238E27FC236}">
                <a16:creationId xmlns:a16="http://schemas.microsoft.com/office/drawing/2014/main" id="{275F4386-5329-43E9-91C6-0D3C48388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0" y="1703389"/>
            <a:ext cx="806450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Blackletter" pitchFamily="2" charset="0"/>
              </a:rPr>
              <a:t>p</a:t>
            </a:r>
            <a:r>
              <a:rPr lang="en-US" sz="4000" baseline="30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46</a:t>
            </a:r>
            <a:endParaRPr lang="en-US" sz="4000">
              <a:solidFill>
                <a:schemeClr val="folHlink"/>
              </a:solidFill>
            </a:endParaRPr>
          </a:p>
        </p:txBody>
      </p:sp>
      <p:sp>
        <p:nvSpPr>
          <p:cNvPr id="113677" name="Text Box 13">
            <a:extLst>
              <a:ext uri="{FF2B5EF4-FFF2-40B4-BE49-F238E27FC236}">
                <a16:creationId xmlns:a16="http://schemas.microsoft.com/office/drawing/2014/main" id="{D0A1794A-5EFC-45DE-A22D-948C576A5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343401"/>
            <a:ext cx="2057400" cy="682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en-US" altLang="en-US" sz="3200" dirty="0" err="1">
                <a:latin typeface="SPIonic" panose="00000400000000000000" pitchFamily="2" charset="2"/>
              </a:rPr>
              <a:t>Ihu</a:t>
            </a:r>
            <a:r>
              <a:rPr lang="en-US" altLang="en-US" sz="3200" dirty="0">
                <a:latin typeface="SPIonic" panose="00000400000000000000" pitchFamily="2" charset="2"/>
              </a:rPr>
              <a:t> . . . </a:t>
            </a:r>
          </a:p>
        </p:txBody>
      </p:sp>
      <p:sp>
        <p:nvSpPr>
          <p:cNvPr id="113678" name="Text Box 14">
            <a:extLst>
              <a:ext uri="{FF2B5EF4-FFF2-40B4-BE49-F238E27FC236}">
                <a16:creationId xmlns:a16="http://schemas.microsoft.com/office/drawing/2014/main" id="{1135F60A-6634-45BE-B3D8-C286B099A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096000"/>
            <a:ext cx="4191000" cy="369332"/>
          </a:xfrm>
          <a:prstGeom prst="rect">
            <a:avLst/>
          </a:prstGeom>
          <a:solidFill>
            <a:srgbClr val="969696"/>
          </a:solidFill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text does not contain “in Ephesus”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36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1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0" grpId="0" autoUpdateAnimBg="0"/>
      <p:bldP spid="113671" grpId="0" build="p" autoUpdateAnimBg="0"/>
      <p:bldP spid="113673" grpId="0" autoUpdateAnimBg="0"/>
      <p:bldP spid="113672" grpId="0" autoUpdateAnimBg="0"/>
      <p:bldP spid="113674" grpId="0" autoUpdateAnimBg="0"/>
      <p:bldP spid="113677" grpId="0" autoUpdateAnimBg="0"/>
      <p:bldP spid="113678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9" descr="C:\My Documents\My Pictures\Bible\NT2-16.JPG">
            <a:extLst>
              <a:ext uri="{FF2B5EF4-FFF2-40B4-BE49-F238E27FC236}">
                <a16:creationId xmlns:a16="http://schemas.microsoft.com/office/drawing/2014/main" id="{B3560DB4-337B-4ECD-BEDC-AB38B8EA9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42964"/>
            <a:ext cx="9144000" cy="601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0" name="Text Box 2">
            <a:extLst>
              <a:ext uri="{FF2B5EF4-FFF2-40B4-BE49-F238E27FC236}">
                <a16:creationId xmlns:a16="http://schemas.microsoft.com/office/drawing/2014/main" id="{AA59B5D9-087D-4477-80EE-BDC786EDB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-68037"/>
            <a:ext cx="8305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Variant Examples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07569EC8-6547-499C-9D4C-2E440AAD7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14401"/>
            <a:ext cx="5715000" cy="9038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sz="4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PIonic" pitchFamily="2" charset="0"/>
              </a:rPr>
              <a:t>Pauloj  apostoloj</a:t>
            </a:r>
            <a:endParaRPr lang="en-US" sz="4400">
              <a:solidFill>
                <a:srgbClr val="99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PIonic" pitchFamily="2" charset="0"/>
            </a:endParaRPr>
          </a:p>
        </p:txBody>
      </p:sp>
      <p:sp>
        <p:nvSpPr>
          <p:cNvPr id="114699" name="Text Box 11">
            <a:extLst>
              <a:ext uri="{FF2B5EF4-FFF2-40B4-BE49-F238E27FC236}">
                <a16:creationId xmlns:a16="http://schemas.microsoft.com/office/drawing/2014/main" id="{A09D1DBE-C586-4672-BA70-A1F0D2942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7401" y="1195389"/>
            <a:ext cx="519113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PTiberian" pitchFamily="2" charset="0"/>
              </a:rPr>
              <a:t>)</a:t>
            </a:r>
            <a:endParaRPr lang="en-US" sz="4000">
              <a:solidFill>
                <a:schemeClr val="folHlink"/>
              </a:solidFill>
              <a:latin typeface="SPTiberian" pitchFamily="2" charset="0"/>
            </a:endParaRPr>
          </a:p>
        </p:txBody>
      </p:sp>
      <p:sp>
        <p:nvSpPr>
          <p:cNvPr id="114700" name="Text Box 12">
            <a:extLst>
              <a:ext uri="{FF2B5EF4-FFF2-40B4-BE49-F238E27FC236}">
                <a16:creationId xmlns:a16="http://schemas.microsoft.com/office/drawing/2014/main" id="{3D79C81A-AD5E-4B10-A630-44CA19A9A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905001"/>
            <a:ext cx="4953000" cy="9038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sz="4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PIonic" pitchFamily="2" charset="0"/>
              </a:rPr>
              <a:t>. . . Qu toij agioi</a:t>
            </a:r>
            <a:r>
              <a:rPr lang="en-US" sz="2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PIonic" pitchFamily="2" charset="0"/>
              </a:rPr>
              <a:t>j</a:t>
            </a:r>
            <a:endParaRPr lang="en-US" sz="32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PIonic" pitchFamily="2" charset="0"/>
            </a:endParaRPr>
          </a:p>
        </p:txBody>
      </p:sp>
      <p:sp>
        <p:nvSpPr>
          <p:cNvPr id="114702" name="Oval 14">
            <a:extLst>
              <a:ext uri="{FF2B5EF4-FFF2-40B4-BE49-F238E27FC236}">
                <a16:creationId xmlns:a16="http://schemas.microsoft.com/office/drawing/2014/main" id="{FC8ED525-5CC6-4F22-991B-18161EBE0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0200" y="2380506"/>
            <a:ext cx="1143000" cy="649188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4703" name="Oval 15">
            <a:extLst>
              <a:ext uri="{FF2B5EF4-FFF2-40B4-BE49-F238E27FC236}">
                <a16:creationId xmlns:a16="http://schemas.microsoft.com/office/drawing/2014/main" id="{7F001D47-F0F6-4AE0-9187-407125757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294906"/>
            <a:ext cx="1828800" cy="649188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D495CD74-5A57-402D-B219-BADC6937C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200400"/>
            <a:ext cx="2819400" cy="654050"/>
          </a:xfrm>
          <a:prstGeom prst="rect">
            <a:avLst/>
          </a:prstGeom>
          <a:solidFill>
            <a:srgbClr val="969696"/>
          </a:solidFill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PIonic" pitchFamily="2" charset="0"/>
              </a:rPr>
              <a:t>pasin</a:t>
            </a: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“to all”</a:t>
            </a:r>
          </a:p>
        </p:txBody>
      </p:sp>
      <p:sp>
        <p:nvSpPr>
          <p:cNvPr id="114704" name="Line 16">
            <a:extLst>
              <a:ext uri="{FF2B5EF4-FFF2-40B4-BE49-F238E27FC236}">
                <a16:creationId xmlns:a16="http://schemas.microsoft.com/office/drawing/2014/main" id="{4D9ABCB9-C1E1-4AE4-9377-2D89F08EDA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0" y="2895600"/>
            <a:ext cx="914400" cy="381000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1ECD7F5F-E6CD-41C0-8EA5-99D5C8A5B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038600"/>
            <a:ext cx="4495800" cy="654050"/>
          </a:xfrm>
          <a:prstGeom prst="rect">
            <a:avLst/>
          </a:prstGeom>
          <a:solidFill>
            <a:srgbClr val="969696"/>
          </a:solidFill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PIonic" pitchFamily="2" charset="0"/>
              </a:rPr>
              <a:t>En Efesw</a:t>
            </a: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“in Ephesus”</a:t>
            </a:r>
          </a:p>
        </p:txBody>
      </p:sp>
      <p:sp>
        <p:nvSpPr>
          <p:cNvPr id="114705" name="Line 17">
            <a:extLst>
              <a:ext uri="{FF2B5EF4-FFF2-40B4-BE49-F238E27FC236}">
                <a16:creationId xmlns:a16="http://schemas.microsoft.com/office/drawing/2014/main" id="{3B11A7B0-B683-4516-9E7E-77EAD75BA3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810000"/>
            <a:ext cx="762000" cy="381000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14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4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4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4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4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build="p" autoUpdateAnimBg="0"/>
      <p:bldP spid="114700" grpId="0" build="p" autoUpdateAnimBg="0"/>
      <p:bldP spid="114702" grpId="0" animBg="1"/>
      <p:bldP spid="114703" grpId="0" animBg="1"/>
      <p:bldP spid="114707" grpId="0" animBg="1" autoUpdateAnimBg="0"/>
      <p:bldP spid="114708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0" descr="C:\My Documents\My Pictures\Bible\NT2-17.JPG">
            <a:extLst>
              <a:ext uri="{FF2B5EF4-FFF2-40B4-BE49-F238E27FC236}">
                <a16:creationId xmlns:a16="http://schemas.microsoft.com/office/drawing/2014/main" id="{67808C2D-BAB2-4004-997A-749A20AB6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52500"/>
            <a:ext cx="91440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4" name="Text Box 2">
            <a:extLst>
              <a:ext uri="{FF2B5EF4-FFF2-40B4-BE49-F238E27FC236}">
                <a16:creationId xmlns:a16="http://schemas.microsoft.com/office/drawing/2014/main" id="{1BA01160-AF75-4EF1-9073-ABE84313E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0"/>
            <a:ext cx="8305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Variant Examples</a:t>
            </a:r>
          </a:p>
        </p:txBody>
      </p:sp>
      <p:sp>
        <p:nvSpPr>
          <p:cNvPr id="115716" name="Text Box 4">
            <a:extLst>
              <a:ext uri="{FF2B5EF4-FFF2-40B4-BE49-F238E27FC236}">
                <a16:creationId xmlns:a16="http://schemas.microsoft.com/office/drawing/2014/main" id="{41388FC7-4825-4587-BD51-8E8C558E7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066800"/>
            <a:ext cx="6629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altLang="en-US" sz="3600">
                <a:latin typeface="SPIonic" panose="00000400000000000000" pitchFamily="2" charset="2"/>
              </a:rPr>
              <a:t>Pros  Efe  siouj </a:t>
            </a:r>
            <a:r>
              <a:rPr lang="en-US" altLang="en-US">
                <a:solidFill>
                  <a:srgbClr val="0000FF"/>
                </a:solidFill>
                <a:latin typeface="Arial" panose="020B0604020202020204" pitchFamily="34" charset="0"/>
              </a:rPr>
              <a:t>= to the Ephesians</a:t>
            </a:r>
            <a:endParaRPr lang="en-US" altLang="en-US"/>
          </a:p>
        </p:txBody>
      </p:sp>
      <p:sp>
        <p:nvSpPr>
          <p:cNvPr id="115721" name="Text Box 9">
            <a:extLst>
              <a:ext uri="{FF2B5EF4-FFF2-40B4-BE49-F238E27FC236}">
                <a16:creationId xmlns:a16="http://schemas.microsoft.com/office/drawing/2014/main" id="{7C928D69-8178-45B2-8548-710AA50C0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1" y="1708151"/>
            <a:ext cx="550863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4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endParaRPr lang="en-US" sz="4000">
              <a:solidFill>
                <a:schemeClr val="folHlink"/>
              </a:solidFill>
            </a:endParaRPr>
          </a:p>
        </p:txBody>
      </p:sp>
      <p:sp>
        <p:nvSpPr>
          <p:cNvPr id="115723" name="Line 11">
            <a:extLst>
              <a:ext uri="{FF2B5EF4-FFF2-40B4-BE49-F238E27FC236}">
                <a16:creationId xmlns:a16="http://schemas.microsoft.com/office/drawing/2014/main" id="{5A4D5E7E-C929-4668-9792-E1C173B052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915400" y="3733800"/>
            <a:ext cx="1219200" cy="76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5724" name="Line 12">
            <a:extLst>
              <a:ext uri="{FF2B5EF4-FFF2-40B4-BE49-F238E27FC236}">
                <a16:creationId xmlns:a16="http://schemas.microsoft.com/office/drawing/2014/main" id="{27CC852F-A0A3-452E-8683-66413511F6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4114800"/>
            <a:ext cx="2819400" cy="76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5726" name="Text Box 14">
            <a:extLst>
              <a:ext uri="{FF2B5EF4-FFF2-40B4-BE49-F238E27FC236}">
                <a16:creationId xmlns:a16="http://schemas.microsoft.com/office/drawing/2014/main" id="{2CD554ED-5878-4FED-B0EA-4004F4E04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4343400"/>
            <a:ext cx="2819400" cy="654050"/>
          </a:xfrm>
          <a:prstGeom prst="rect">
            <a:avLst/>
          </a:prstGeom>
          <a:solidFill>
            <a:srgbClr val="969696"/>
          </a:solidFill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PIonic" pitchFamily="2" charset="0"/>
              </a:rPr>
              <a:t>pasin</a:t>
            </a: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“to all”</a:t>
            </a:r>
          </a:p>
        </p:txBody>
      </p:sp>
      <p:sp>
        <p:nvSpPr>
          <p:cNvPr id="115727" name="Line 15">
            <a:extLst>
              <a:ext uri="{FF2B5EF4-FFF2-40B4-BE49-F238E27FC236}">
                <a16:creationId xmlns:a16="http://schemas.microsoft.com/office/drawing/2014/main" id="{5F067125-D465-4123-A051-522257268D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63000" y="3733800"/>
            <a:ext cx="228600" cy="762000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5728" name="Text Box 16">
            <a:extLst>
              <a:ext uri="{FF2B5EF4-FFF2-40B4-BE49-F238E27FC236}">
                <a16:creationId xmlns:a16="http://schemas.microsoft.com/office/drawing/2014/main" id="{3566BE36-6A50-458A-B304-BE0D81051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257800"/>
            <a:ext cx="4495800" cy="654050"/>
          </a:xfrm>
          <a:prstGeom prst="rect">
            <a:avLst/>
          </a:prstGeom>
          <a:solidFill>
            <a:srgbClr val="969696"/>
          </a:solidFill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PIonic" pitchFamily="2" charset="0"/>
              </a:rPr>
              <a:t>En Efesw</a:t>
            </a: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“in Ephesus”</a:t>
            </a:r>
          </a:p>
        </p:txBody>
      </p:sp>
      <p:sp>
        <p:nvSpPr>
          <p:cNvPr id="115729" name="Line 17">
            <a:extLst>
              <a:ext uri="{FF2B5EF4-FFF2-40B4-BE49-F238E27FC236}">
                <a16:creationId xmlns:a16="http://schemas.microsoft.com/office/drawing/2014/main" id="{8948E09A-AA41-42C7-9371-C1D95CC959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48400" y="4114800"/>
            <a:ext cx="152400" cy="1219200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 autoUpdateAnimBg="0"/>
      <p:bldP spid="115726" grpId="0" animBg="1" autoUpdateAnimBg="0"/>
      <p:bldP spid="115728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8" descr="C:\My Documents\My Pictures\Bible\NT2-19.JPG">
            <a:extLst>
              <a:ext uri="{FF2B5EF4-FFF2-40B4-BE49-F238E27FC236}">
                <a16:creationId xmlns:a16="http://schemas.microsoft.com/office/drawing/2014/main" id="{AB2578AF-A26F-4621-B6CD-838DD6D38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76" y="0"/>
            <a:ext cx="4797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2" name="Text Box 4">
            <a:extLst>
              <a:ext uri="{FF2B5EF4-FFF2-40B4-BE49-F238E27FC236}">
                <a16:creationId xmlns:a16="http://schemas.microsoft.com/office/drawing/2014/main" id="{E93213B8-3892-432D-A17E-B6B1A0369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990601"/>
            <a:ext cx="4114800" cy="37856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woman caught in adultery</a:t>
            </a:r>
          </a:p>
          <a:p>
            <a:pPr>
              <a:defRPr/>
            </a:pPr>
            <a:r>
              <a:rPr lang="en-US" sz="32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(John 7:53-8:11)</a:t>
            </a:r>
            <a:endParaRPr lang="en-US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225425" indent="-225425"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225425" indent="-225425" algn="l">
              <a:buFontTx/>
              <a:buChar char="•"/>
              <a:defRPr/>
            </a:pPr>
            <a:r>
              <a:rPr lang="en-US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absent in earliest MSS</a:t>
            </a:r>
          </a:p>
          <a:p>
            <a:pPr marL="225425" indent="-225425" algn="l">
              <a:buFontTx/>
              <a:buChar char="•"/>
              <a:defRPr/>
            </a:pPr>
            <a:r>
              <a:rPr lang="en-US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first appears in D</a:t>
            </a:r>
          </a:p>
          <a:p>
            <a:pPr marL="225425" indent="-225425" algn="l">
              <a:buFontTx/>
              <a:buChar char="•"/>
              <a:defRPr/>
            </a:pPr>
            <a:r>
              <a:rPr lang="en-US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some MSS place in Luke</a:t>
            </a:r>
          </a:p>
          <a:p>
            <a:pPr marL="225425" indent="-225425">
              <a:buFontTx/>
              <a:buChar char="•"/>
              <a:defRPr/>
            </a:pPr>
            <a:r>
              <a:rPr lang="en-US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Isaac Gospels; 14th cent.   → </a:t>
            </a:r>
          </a:p>
          <a:p>
            <a:pPr marL="225425" indent="-225425" algn="l">
              <a:buFontTx/>
              <a:buChar char="•"/>
              <a:defRPr/>
            </a:pPr>
            <a:r>
              <a:rPr lang="en-US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marked here as dubious by lines in left margin</a:t>
            </a:r>
          </a:p>
          <a:p>
            <a:pPr algn="l">
              <a:buFontTx/>
              <a:buChar char="•"/>
              <a:defRPr/>
            </a:pPr>
            <a:endParaRPr lang="en-US" b="1" dirty="0">
              <a:solidFill>
                <a:schemeClr val="hlin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9630BD-0343-4FB1-86BC-58033C20A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9471"/>
            <a:ext cx="8644877" cy="1518036"/>
          </a:xfrm>
          <a:prstGeom prst="rect">
            <a:avLst/>
          </a:prstGeom>
        </p:spPr>
      </p:pic>
      <p:sp>
        <p:nvSpPr>
          <p:cNvPr id="3" name="Left Brace 2">
            <a:extLst>
              <a:ext uri="{FF2B5EF4-FFF2-40B4-BE49-F238E27FC236}">
                <a16:creationId xmlns:a16="http://schemas.microsoft.com/office/drawing/2014/main" id="{61DF06E3-92FF-4A8F-8265-E38CBD7D75ED}"/>
              </a:ext>
            </a:extLst>
          </p:cNvPr>
          <p:cNvSpPr/>
          <p:nvPr/>
        </p:nvSpPr>
        <p:spPr>
          <a:xfrm>
            <a:off x="5838372" y="1451424"/>
            <a:ext cx="457202" cy="5254172"/>
          </a:xfrm>
          <a:prstGeom prst="leftBrace">
            <a:avLst/>
          </a:prstGeom>
          <a:noFill/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9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9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198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98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198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198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2" grpId="0" uiExpand="1" build="p" autoUpdateAnimBg="0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ext Box 3">
            <a:extLst>
              <a:ext uri="{FF2B5EF4-FFF2-40B4-BE49-F238E27FC236}">
                <a16:creationId xmlns:a16="http://schemas.microsoft.com/office/drawing/2014/main" id="{55498D9C-7A17-4468-9FFB-1D924A9EF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0"/>
            <a:ext cx="8305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Variant Examples</a:t>
            </a:r>
          </a:p>
        </p:txBody>
      </p:sp>
      <p:sp>
        <p:nvSpPr>
          <p:cNvPr id="120844" name="Text Box 12">
            <a:extLst>
              <a:ext uri="{FF2B5EF4-FFF2-40B4-BE49-F238E27FC236}">
                <a16:creationId xmlns:a16="http://schemas.microsoft.com/office/drawing/2014/main" id="{E642DF44-FD3D-4306-B9E5-45F8EAC8F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905001"/>
            <a:ext cx="8839200" cy="255454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OTHER EXAMPLES OF LENGTHY “ADDITIONS” TO TEXT</a:t>
            </a:r>
          </a:p>
          <a:p>
            <a:pPr algn="l">
              <a:buFontTx/>
              <a:buChar char="•"/>
              <a:defRPr/>
            </a:pP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l">
              <a:buFontTx/>
              <a:buChar char="•"/>
              <a:defRPr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Pool of Bethesda (John 5:2-5)</a:t>
            </a:r>
          </a:p>
          <a:p>
            <a:pPr algn="l">
              <a:buFontTx/>
              <a:buChar char="•"/>
              <a:defRPr/>
            </a:pPr>
            <a:r>
              <a:rPr lang="en-US" sz="3200" b="1" dirty="0">
                <a:solidFill>
                  <a:srgbClr val="FEEB6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The ending of Mark (Mk 16:9-20)</a:t>
            </a:r>
            <a:endParaRPr lang="en-US" b="1" dirty="0">
              <a:solidFill>
                <a:srgbClr val="FEEB6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0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0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20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4" grpId="0" uiExpand="1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D:\Pics\TeachingImages\Greece\Corinth\COR-Menorot.JPG">
            <a:extLst>
              <a:ext uri="{FF2B5EF4-FFF2-40B4-BE49-F238E27FC236}">
                <a16:creationId xmlns:a16="http://schemas.microsoft.com/office/drawing/2014/main" id="{311384C9-65D7-4F4E-950F-098920794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8" name="Text Box 2">
            <a:extLst>
              <a:ext uri="{FF2B5EF4-FFF2-40B4-BE49-F238E27FC236}">
                <a16:creationId xmlns:a16="http://schemas.microsoft.com/office/drawing/2014/main" id="{6B941921-20D1-4632-BD0C-FFCDA2D10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8601"/>
            <a:ext cx="8305800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End</a:t>
            </a:r>
            <a:endParaRPr lang="en-US" sz="360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39752FCB5ED942A560AC5F611F535A" ma:contentTypeVersion="14" ma:contentTypeDescription="Create a new document." ma:contentTypeScope="" ma:versionID="ab909b9aa9b26ea6ae1766f95d43181a">
  <xsd:schema xmlns:xsd="http://www.w3.org/2001/XMLSchema" xmlns:xs="http://www.w3.org/2001/XMLSchema" xmlns:p="http://schemas.microsoft.com/office/2006/metadata/properties" xmlns:ns3="6c38f423-2e9d-464c-aa3c-68d05e3961ab" xmlns:ns4="2b236afb-4cf6-47d9-84cf-f2aa1529f839" targetNamespace="http://schemas.microsoft.com/office/2006/metadata/properties" ma:root="true" ma:fieldsID="550787a3375f82f5584a18843f1cf1bb" ns3:_="" ns4:_="">
    <xsd:import namespace="6c38f423-2e9d-464c-aa3c-68d05e3961ab"/>
    <xsd:import namespace="2b236afb-4cf6-47d9-84cf-f2aa1529f83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38f423-2e9d-464c-aa3c-68d05e3961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236afb-4cf6-47d9-84cf-f2aa1529f839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9B14FB-FE71-4A80-A7F8-4112DEA1C47E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2b236afb-4cf6-47d9-84cf-f2aa1529f839"/>
    <ds:schemaRef ds:uri="http://schemas.openxmlformats.org/package/2006/metadata/core-properties"/>
    <ds:schemaRef ds:uri="http://purl.org/dc/dcmitype/"/>
    <ds:schemaRef ds:uri="6c38f423-2e9d-464c-aa3c-68d05e3961ab"/>
  </ds:schemaRefs>
</ds:datastoreItem>
</file>

<file path=customXml/itemProps2.xml><?xml version="1.0" encoding="utf-8"?>
<ds:datastoreItem xmlns:ds="http://schemas.openxmlformats.org/officeDocument/2006/customXml" ds:itemID="{0E0A1CB2-8B72-4D51-AFC9-CC7CEB5361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CCDD38-2B13-4C64-9016-29C96ECB8E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38f423-2e9d-464c-aa3c-68d05e3961ab"/>
    <ds:schemaRef ds:uri="2b236afb-4cf6-47d9-84cf-f2aa1529f8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1275</Words>
  <Application>Microsoft Office PowerPoint</Application>
  <PresentationFormat>Widescreen</PresentationFormat>
  <Paragraphs>201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Arial</vt:lpstr>
      <vt:lpstr>Arial Black</vt:lpstr>
      <vt:lpstr>Calibri</vt:lpstr>
      <vt:lpstr>Calibri Light</vt:lpstr>
      <vt:lpstr>Courier New</vt:lpstr>
      <vt:lpstr>Lucida Blackletter</vt:lpstr>
      <vt:lpstr>SPIonic</vt:lpstr>
      <vt:lpstr>SPTiberian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Browning</dc:creator>
  <cp:lastModifiedBy>Daniel Browning</cp:lastModifiedBy>
  <cp:revision>30</cp:revision>
  <dcterms:created xsi:type="dcterms:W3CDTF">2020-04-14T17:39:57Z</dcterms:created>
  <dcterms:modified xsi:type="dcterms:W3CDTF">2023-09-27T13:12:32Z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0x0101009739752FCB5ED942A560AC5F611F535A</vt:lpwstr>
  </property>
</Properties>
</file>